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78" r:id="rId25"/>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0" userDrawn="1">
          <p15:clr>
            <a:srgbClr val="A4A3A4"/>
          </p15:clr>
        </p15:guide>
        <p15:guide id="2" pos="29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00"/>
        <p:guide pos="295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5.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2.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jpeg"/><Relationship Id="rId3" Type="http://schemas.openxmlformats.org/officeDocument/2006/relationships/tags" Target="../tags/tag1.xml"/><Relationship Id="rId2" Type="http://schemas.openxmlformats.org/officeDocument/2006/relationships/image" Target="../media/image5.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2797775" y="1881829"/>
            <a:ext cx="5701617" cy="1840881"/>
          </a:xfrm>
          <a:prstGeom prst="rect">
            <a:avLst/>
          </a:prstGeom>
          <a:solidFill>
            <a:srgbClr val="D2EBED">
              <a:alpha val="100000"/>
            </a:srgbClr>
          </a:solidFill>
        </p:spPr>
      </p:sp>
      <p:pic>
        <p:nvPicPr>
          <p:cNvPr id="4" name="Picture 4"/>
          <p:cNvPicPr>
            <a:picLocks noChangeAspect="1"/>
          </p:cNvPicPr>
          <p:nvPr/>
        </p:nvPicPr>
        <p:blipFill>
          <a:blip r:embed="rId2"/>
          <a:srcRect l="80000" r="4500" b="14923"/>
          <a:stretch>
            <a:fillRect/>
          </a:stretch>
        </p:blipFill>
        <p:spPr>
          <a:xfrm>
            <a:off x="9906000" y="457200"/>
            <a:ext cx="2240281" cy="4162886"/>
          </a:xfrm>
          <a:prstGeom prst="rect">
            <a:avLst/>
          </a:prstGeom>
        </p:spPr>
      </p:pic>
      <p:sp>
        <p:nvSpPr>
          <p:cNvPr id="5" name="TextBox 5"/>
          <p:cNvSpPr txBox="1"/>
          <p:nvPr/>
        </p:nvSpPr>
        <p:spPr>
          <a:xfrm>
            <a:off x="4191000" y="3886200"/>
            <a:ext cx="3448050" cy="518160"/>
          </a:xfrm>
          <a:prstGeom prst="rect">
            <a:avLst/>
          </a:prstGeom>
        </p:spPr>
        <p:txBody>
          <a:bodyPr vert="horz" wrap="square" lIns="91440" tIns="45720" rIns="91440" bIns="45720" rtlCol="0" anchor="ctr" anchorCtr="1">
            <a:noAutofit/>
          </a:bodyPr>
          <a:lstStyle/>
          <a:p>
            <a:pPr>
              <a:lnSpc>
                <a:spcPct val="120000"/>
              </a:lnSpc>
              <a:spcBef>
                <a:spcPts val="375"/>
              </a:spcBef>
            </a:pPr>
            <a:r>
              <a:rPr lang="zh-CN" altLang="en-US" sz="1700">
                <a:solidFill>
                  <a:srgbClr val="60858D"/>
                </a:solidFill>
                <a:latin typeface="微软雅黑" panose="020B0503020204020204" charset="-122"/>
                <a:ea typeface="微软雅黑" panose="020B0503020204020204" charset="-122"/>
                <a:cs typeface="微软雅黑" panose="020B0503020204020204" charset="-122"/>
              </a:rPr>
              <a:t>小组成员：</a:t>
            </a:r>
            <a:r>
              <a:rPr lang="en-US" sz="1700">
                <a:solidFill>
                  <a:srgbClr val="60858D"/>
                </a:solidFill>
                <a:latin typeface="微软雅黑" panose="020B0503020204020204" charset="-122"/>
                <a:ea typeface="微软雅黑" panose="020B0503020204020204" charset="-122"/>
                <a:cs typeface="微软雅黑" panose="020B0503020204020204" charset="-122"/>
              </a:rPr>
              <a:t>汇报人：</a:t>
            </a:r>
            <a:endParaRPr lang="zh-CN" altLang="en-US" sz="1700">
              <a:solidFill>
                <a:srgbClr val="60858D"/>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4800670" y="4724402"/>
            <a:ext cx="2259190" cy="502303"/>
          </a:xfrm>
          <a:prstGeom prst="rect">
            <a:avLst/>
          </a:prstGeom>
        </p:spPr>
        <p:txBody>
          <a:bodyPr vert="horz" wrap="square" lIns="91440" tIns="45720" rIns="91440" bIns="45720" rtlCol="0" anchor="ctr" anchorCtr="1">
            <a:normAutofit/>
          </a:bodyPr>
          <a:lstStyle/>
          <a:p>
            <a:pPr>
              <a:lnSpc>
                <a:spcPct val="120000"/>
              </a:lnSpc>
              <a:spcBef>
                <a:spcPts val="375"/>
              </a:spcBef>
            </a:pPr>
            <a:r>
              <a:rPr lang="en-US">
                <a:solidFill>
                  <a:srgbClr val="60858D"/>
                </a:solidFill>
                <a:latin typeface="微软雅黑" panose="020B0503020204020204" charset="-122"/>
                <a:ea typeface="微软雅黑" panose="020B0503020204020204" charset="-122"/>
                <a:cs typeface="微软雅黑" panose="020B0503020204020204" charset="-122"/>
              </a:rPr>
              <a:t>2023-12-29</a:t>
            </a:r>
            <a:endParaRPr lang="en-US">
              <a:solidFill>
                <a:srgbClr val="60858D"/>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2368392" y="1524000"/>
            <a:ext cx="7537749" cy="862965"/>
          </a:xfrm>
          <a:prstGeom prst="rect">
            <a:avLst/>
          </a:prstGeom>
        </p:spPr>
        <p:txBody>
          <a:bodyPr vert="horz" wrap="square" lIns="91440" tIns="45720" rIns="91440" bIns="45720" rtlCol="0" anchor="t" anchorCtr="1">
            <a:noAutofit/>
          </a:bodyPr>
          <a:lstStyle/>
          <a:p>
            <a:pPr algn="ctr">
              <a:lnSpc>
                <a:spcPct val="120000"/>
              </a:lnSpc>
              <a:spcBef>
                <a:spcPts val="375"/>
              </a:spcBef>
            </a:pPr>
            <a:r>
              <a:rPr lang="zh-CN" altLang="en-US" sz="4050" b="1">
                <a:solidFill>
                  <a:srgbClr val="42656C"/>
                </a:solidFill>
                <a:latin typeface="微软雅黑" panose="020B0503020204020204" charset="-122"/>
                <a:ea typeface="微软雅黑" panose="020B0503020204020204" charset="-122"/>
                <a:cs typeface="微软雅黑" panose="020B0503020204020204" charset="-122"/>
              </a:rPr>
              <a:t>亚运会和亚残运会：</a:t>
            </a:r>
            <a:endParaRPr lang="zh-CN" altLang="en-US" sz="4050" b="1">
              <a:solidFill>
                <a:srgbClr val="42656C"/>
              </a:solidFill>
              <a:latin typeface="微软雅黑" panose="020B0503020204020204" charset="-122"/>
              <a:ea typeface="微软雅黑" panose="020B0503020204020204" charset="-122"/>
              <a:cs typeface="微软雅黑" panose="020B0503020204020204" charset="-122"/>
            </a:endParaRPr>
          </a:p>
          <a:p>
            <a:pPr algn="ctr">
              <a:lnSpc>
                <a:spcPct val="120000"/>
              </a:lnSpc>
              <a:spcBef>
                <a:spcPts val="375"/>
              </a:spcBef>
            </a:pPr>
            <a:r>
              <a:rPr lang="zh-CN" altLang="en-US" sz="4050" b="1">
                <a:solidFill>
                  <a:srgbClr val="42656C"/>
                </a:solidFill>
                <a:latin typeface="微软雅黑" panose="020B0503020204020204" charset="-122"/>
                <a:ea typeface="微软雅黑" panose="020B0503020204020204" charset="-122"/>
                <a:cs typeface="微软雅黑" panose="020B0503020204020204" charset="-122"/>
              </a:rPr>
              <a:t>体育精神引领下的亚洲大同</a:t>
            </a:r>
            <a:endParaRPr lang="zh-CN" altLang="en-US" sz="4050" b="1">
              <a:solidFill>
                <a:srgbClr val="42656C"/>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3" name="Group 23"/>
          <p:cNvGrpSpPr/>
          <p:nvPr/>
        </p:nvGrpSpPr>
        <p:grpSpPr>
          <a:xfrm>
            <a:off x="454963" y="93878"/>
            <a:ext cx="10641129" cy="763905"/>
            <a:chOff x="454963" y="93878"/>
            <a:chExt cx="10641129" cy="763905"/>
          </a:xfrm>
        </p:grpSpPr>
        <p:sp>
          <p:nvSpPr>
            <p:cNvPr id="24" name="AutoShape 24"/>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4" name="TextBox 44"/>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以体育促团结</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pic>
        <p:nvPicPr>
          <p:cNvPr id="58" name="图片 57" descr="2023年9月23日，浙江杭州，杭州亚运会开幕式现场，各国代表团引旗员入场。"/>
          <p:cNvPicPr>
            <a:picLocks noChangeAspect="1"/>
          </p:cNvPicPr>
          <p:nvPr/>
        </p:nvPicPr>
        <p:blipFill>
          <a:blip r:embed="rId2"/>
          <a:stretch>
            <a:fillRect/>
          </a:stretch>
        </p:blipFill>
        <p:spPr>
          <a:xfrm>
            <a:off x="454660" y="990600"/>
            <a:ext cx="3956685" cy="2639060"/>
          </a:xfrm>
          <a:prstGeom prst="rect">
            <a:avLst/>
          </a:prstGeom>
        </p:spPr>
      </p:pic>
      <p:pic>
        <p:nvPicPr>
          <p:cNvPr id="59" name="图片 58" descr="，浙江杭州，杭州亚运会开幕式举行"/>
          <p:cNvPicPr>
            <a:picLocks noChangeAspect="1"/>
          </p:cNvPicPr>
          <p:nvPr/>
        </p:nvPicPr>
        <p:blipFill>
          <a:blip r:embed="rId3"/>
          <a:stretch>
            <a:fillRect/>
          </a:stretch>
        </p:blipFill>
        <p:spPr>
          <a:xfrm>
            <a:off x="454660" y="3769995"/>
            <a:ext cx="3997960" cy="2693670"/>
          </a:xfrm>
          <a:prstGeom prst="rect">
            <a:avLst/>
          </a:prstGeom>
        </p:spPr>
      </p:pic>
      <p:sp>
        <p:nvSpPr>
          <p:cNvPr id="60" name="文本框 59"/>
          <p:cNvSpPr txBox="1"/>
          <p:nvPr/>
        </p:nvSpPr>
        <p:spPr>
          <a:xfrm>
            <a:off x="5486400" y="2209800"/>
            <a:ext cx="5389880" cy="3277235"/>
          </a:xfrm>
          <a:prstGeom prst="rect">
            <a:avLst/>
          </a:prstGeom>
          <a:noFill/>
        </p:spPr>
        <p:txBody>
          <a:bodyPr wrap="square" rtlCol="0">
            <a:noAutofit/>
          </a:bodyPr>
          <a:p>
            <a:r>
              <a:rPr lang="zh-CN" altLang="en-US" sz="2000">
                <a:latin typeface="微软雅黑" panose="020B0503020204020204" charset="-122"/>
                <a:ea typeface="微软雅黑" panose="020B0503020204020204" charset="-122"/>
                <a:cs typeface="微软雅黑" panose="020B0503020204020204" charset="-122"/>
              </a:rPr>
              <a:t>“</a:t>
            </a:r>
            <a:r>
              <a:rPr lang="zh-CN" altLang="en-US" sz="2000" b="1">
                <a:latin typeface="微软雅黑" panose="020B0503020204020204" charset="-122"/>
                <a:ea typeface="微软雅黑" panose="020B0503020204020204" charset="-122"/>
                <a:cs typeface="微软雅黑" panose="020B0503020204020204" charset="-122"/>
              </a:rPr>
              <a:t>心心相融，爱达未来”</a:t>
            </a:r>
            <a:r>
              <a:rPr lang="zh-CN" altLang="en-US" sz="2000">
                <a:latin typeface="微软雅黑" panose="020B0503020204020204" charset="-122"/>
                <a:ea typeface="微软雅黑" panose="020B0503020204020204" charset="-122"/>
                <a:cs typeface="微软雅黑" panose="020B0503020204020204" charset="-122"/>
              </a:rPr>
              <a:t>，这是杭州亚运会的主题口号，也是开幕式所要传递的精神内涵。一场开幕式，将杭州的历史文化、现代科技和亚运精神完美结合，呈现了一场令人震撼的视觉盛宴。它不仅是一场体育比赛，更是一次文化交流和友谊传递的机会。开幕式上，各国运动员和观众欢聚一堂，共同感受着体育的魅力和团结的力量。在这个舞台上，没有国界、种族、宗教和文化的差异，只有对体育的热爱和对和平的向往。</a:t>
            </a: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61" name="文本框 60"/>
          <p:cNvSpPr txBox="1"/>
          <p:nvPr/>
        </p:nvSpPr>
        <p:spPr>
          <a:xfrm>
            <a:off x="4648200" y="1295400"/>
            <a:ext cx="6781800" cy="521970"/>
          </a:xfrm>
          <a:prstGeom prst="rect">
            <a:avLst/>
          </a:prstGeom>
          <a:noFill/>
        </p:spPr>
        <p:txBody>
          <a:bodyPr wrap="square" rtlCol="0">
            <a:spAutoFit/>
          </a:bodyPr>
          <a:p>
            <a:r>
              <a:rPr lang="zh-CN" altLang="en-US" sz="2800" b="1">
                <a:solidFill>
                  <a:schemeClr val="accent1"/>
                </a:solidFill>
              </a:rPr>
              <a:t>杭州亚运会开幕式：心心相融，爱达未来</a:t>
            </a:r>
            <a:endParaRPr lang="zh-CN" altLang="en-US" sz="2800" b="1">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238315" y="1654104"/>
            <a:ext cx="1715371" cy="1710856"/>
          </a:xfrm>
          <a:prstGeom prst="ellipse">
            <a:avLst/>
          </a:prstGeom>
          <a:solidFill>
            <a:srgbClr val="42656C">
              <a:alpha val="100000"/>
            </a:srgbClr>
          </a:solidFill>
        </p:spPr>
      </p:sp>
      <p:sp>
        <p:nvSpPr>
          <p:cNvPr id="3" name="TextBox 3"/>
          <p:cNvSpPr txBox="1"/>
          <p:nvPr/>
        </p:nvSpPr>
        <p:spPr>
          <a:xfrm>
            <a:off x="5262869" y="1841925"/>
            <a:ext cx="1666262" cy="1335214"/>
          </a:xfrm>
          <a:prstGeom prst="rect">
            <a:avLst/>
          </a:prstGeom>
          <a:noFill/>
        </p:spPr>
        <p:txBody>
          <a:bodyPr vert="horz" wrap="square" lIns="91440" tIns="45720" rIns="91440" bIns="45720" rtlCol="0" anchor="ctr" anchorCtr="1">
            <a:normAutofit/>
          </a:bodyPr>
          <a:lstStyle/>
          <a:p>
            <a:pPr algn="ctr">
              <a:lnSpc>
                <a:spcPct val="100000"/>
              </a:lnSpc>
            </a:pPr>
            <a:r>
              <a:rPr lang="en-US" sz="7575" b="1">
                <a:solidFill>
                  <a:schemeClr val="lt1"/>
                </a:solidFill>
                <a:latin typeface="微软雅黑" panose="020B0503020204020204" charset="-122"/>
                <a:ea typeface="微软雅黑" panose="020B0503020204020204" charset="-122"/>
                <a:cs typeface="微软雅黑" panose="020B0503020204020204" charset="-122"/>
              </a:rPr>
              <a:t>03</a:t>
            </a:r>
            <a:endParaRPr lang="en-US" sz="7575" b="1">
              <a:solidFill>
                <a:schemeClr val="lt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62201" y="3647100"/>
            <a:ext cx="11309760" cy="2285740"/>
          </a:xfrm>
          <a:prstGeom prst="rect">
            <a:avLst/>
          </a:prstGeom>
        </p:spPr>
        <p:txBody>
          <a:bodyPr vert="horz" wrap="square" lIns="91440" tIns="45720" rIns="91440" bIns="45720" rtlCol="0" anchor="t" anchorCtr="1">
            <a:normAutofit/>
          </a:bodyPr>
          <a:lstStyle/>
          <a:p>
            <a:pPr>
              <a:lnSpc>
                <a:spcPct val="120000"/>
              </a:lnSpc>
              <a:spcBef>
                <a:spcPts val="375"/>
              </a:spcBef>
            </a:pPr>
            <a:r>
              <a:rPr lang="en-US" sz="4500" b="1">
                <a:solidFill>
                  <a:srgbClr val="42656C"/>
                </a:solidFill>
                <a:latin typeface="微软雅黑" panose="020B0503020204020204" charset="-122"/>
                <a:ea typeface="微软雅黑" panose="020B0503020204020204" charset="-122"/>
                <a:cs typeface="微软雅黑" panose="020B0503020204020204" charset="-122"/>
              </a:rPr>
              <a:t>以体育促包容</a:t>
            </a:r>
            <a:endParaRPr lang="en-US" sz="4500" b="1">
              <a:solidFill>
                <a:srgbClr val="42656C"/>
              </a:solidFill>
              <a:latin typeface="微软雅黑" panose="020B0503020204020204" charset="-122"/>
              <a:ea typeface="微软雅黑" panose="020B0503020204020204" charset="-122"/>
              <a:cs typeface="微软雅黑" panose="020B0503020204020204" charset="-122"/>
            </a:endParaRPr>
          </a:p>
        </p:txBody>
      </p:sp>
      <p:pic>
        <p:nvPicPr>
          <p:cNvPr id="5" name="Picture 5"/>
          <p:cNvPicPr>
            <a:picLocks noChangeAspect="1"/>
          </p:cNvPicPr>
          <p:nvPr/>
        </p:nvPicPr>
        <p:blipFill>
          <a:blip r:embed="rId2"/>
          <a:srcRect l="80000" r="4500" b="14923"/>
          <a:stretch>
            <a:fillRect/>
          </a:stretch>
        </p:blipFill>
        <p:spPr>
          <a:xfrm>
            <a:off x="9631680" y="0"/>
            <a:ext cx="2240281" cy="416288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652335" y="1979346"/>
            <a:ext cx="2132128" cy="388730"/>
          </a:xfrm>
          <a:prstGeom prst="ellipse">
            <a:avLst/>
          </a:prstGeom>
          <a:gradFill>
            <a:gsLst>
              <a:gs pos="0">
                <a:schemeClr val="lt1">
                  <a:alpha val="30000"/>
                </a:schemeClr>
              </a:gs>
              <a:gs pos="100000">
                <a:schemeClr val="accent1">
                  <a:alpha val="30000"/>
                </a:schemeClr>
              </a:gs>
            </a:gsLst>
            <a:lin ang="4500000"/>
          </a:gradFill>
        </p:spPr>
      </p:sp>
      <p:sp>
        <p:nvSpPr>
          <p:cNvPr id="3" name="AutoShape 3"/>
          <p:cNvSpPr/>
          <p:nvPr/>
        </p:nvSpPr>
        <p:spPr>
          <a:xfrm>
            <a:off x="8652335" y="1821557"/>
            <a:ext cx="2132128" cy="388730"/>
          </a:xfrm>
          <a:prstGeom prst="ellipse">
            <a:avLst/>
          </a:prstGeom>
          <a:gradFill>
            <a:gsLst>
              <a:gs pos="0">
                <a:schemeClr val="lt1">
                  <a:alpha val="70000"/>
                </a:schemeClr>
              </a:gs>
              <a:gs pos="100000">
                <a:schemeClr val="accent1">
                  <a:alpha val="70000"/>
                </a:schemeClr>
              </a:gs>
            </a:gsLst>
            <a:lin ang="4500000"/>
          </a:gradFill>
        </p:spPr>
      </p:sp>
      <p:sp>
        <p:nvSpPr>
          <p:cNvPr id="4" name="AutoShape 4"/>
          <p:cNvSpPr/>
          <p:nvPr/>
        </p:nvSpPr>
        <p:spPr>
          <a:xfrm>
            <a:off x="5029936" y="1979346"/>
            <a:ext cx="2132128" cy="388730"/>
          </a:xfrm>
          <a:prstGeom prst="ellipse">
            <a:avLst/>
          </a:prstGeom>
          <a:gradFill>
            <a:gsLst>
              <a:gs pos="0">
                <a:schemeClr val="lt1">
                  <a:alpha val="30000"/>
                </a:schemeClr>
              </a:gs>
              <a:gs pos="100000">
                <a:schemeClr val="accent1">
                  <a:alpha val="30000"/>
                </a:schemeClr>
              </a:gs>
            </a:gsLst>
            <a:lin ang="4500000"/>
          </a:gradFill>
        </p:spPr>
      </p:sp>
      <p:sp>
        <p:nvSpPr>
          <p:cNvPr id="5" name="AutoShape 5"/>
          <p:cNvSpPr/>
          <p:nvPr/>
        </p:nvSpPr>
        <p:spPr>
          <a:xfrm>
            <a:off x="5029936" y="1821557"/>
            <a:ext cx="2132128" cy="388730"/>
          </a:xfrm>
          <a:prstGeom prst="ellipse">
            <a:avLst/>
          </a:prstGeom>
          <a:gradFill>
            <a:gsLst>
              <a:gs pos="0">
                <a:schemeClr val="lt1">
                  <a:alpha val="70000"/>
                </a:schemeClr>
              </a:gs>
              <a:gs pos="100000">
                <a:schemeClr val="accent1">
                  <a:alpha val="70000"/>
                </a:schemeClr>
              </a:gs>
            </a:gsLst>
            <a:lin ang="4500000"/>
          </a:gradFill>
        </p:spPr>
      </p:sp>
      <p:sp>
        <p:nvSpPr>
          <p:cNvPr id="6" name="AutoShape 6"/>
          <p:cNvSpPr/>
          <p:nvPr/>
        </p:nvSpPr>
        <p:spPr>
          <a:xfrm>
            <a:off x="1407538" y="1979346"/>
            <a:ext cx="2132128" cy="388730"/>
          </a:xfrm>
          <a:prstGeom prst="ellipse">
            <a:avLst/>
          </a:prstGeom>
          <a:gradFill>
            <a:gsLst>
              <a:gs pos="0">
                <a:schemeClr val="lt1">
                  <a:alpha val="30000"/>
                </a:schemeClr>
              </a:gs>
              <a:gs pos="100000">
                <a:schemeClr val="accent1">
                  <a:alpha val="30000"/>
                </a:schemeClr>
              </a:gs>
            </a:gsLst>
            <a:lin ang="4500000"/>
          </a:gradFill>
        </p:spPr>
      </p:sp>
      <p:sp>
        <p:nvSpPr>
          <p:cNvPr id="7" name="AutoShape 7"/>
          <p:cNvSpPr/>
          <p:nvPr/>
        </p:nvSpPr>
        <p:spPr>
          <a:xfrm>
            <a:off x="1407538" y="1821557"/>
            <a:ext cx="2132128" cy="388730"/>
          </a:xfrm>
          <a:prstGeom prst="ellipse">
            <a:avLst/>
          </a:prstGeom>
          <a:gradFill>
            <a:gsLst>
              <a:gs pos="0">
                <a:schemeClr val="lt1">
                  <a:alpha val="70000"/>
                </a:schemeClr>
              </a:gs>
              <a:gs pos="100000">
                <a:schemeClr val="accent1">
                  <a:alpha val="70000"/>
                </a:schemeClr>
              </a:gs>
            </a:gsLst>
            <a:lin ang="4500000"/>
          </a:gradFill>
        </p:spPr>
      </p:sp>
      <p:sp>
        <p:nvSpPr>
          <p:cNvPr id="8" name="TextBox 8"/>
          <p:cNvSpPr txBox="1"/>
          <p:nvPr/>
        </p:nvSpPr>
        <p:spPr>
          <a:xfrm>
            <a:off x="1015607" y="2516039"/>
            <a:ext cx="2962275" cy="1133475"/>
          </a:xfrm>
          <a:prstGeom prst="rect">
            <a:avLst/>
          </a:prstGeom>
        </p:spPr>
        <p:txBody>
          <a:bodyPr vert="horz" wrap="square" lIns="123825" tIns="123825" rIns="57150" bIns="123825" rtlCol="0" anchor="t" anchorCtr="0">
            <a:spAutoFit/>
          </a:bodyPr>
          <a:lstStyle/>
          <a:p>
            <a:pPr algn="ct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打破文化隔阂</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1086587" y="3352550"/>
            <a:ext cx="3008046" cy="2463165"/>
          </a:xfrm>
          <a:prstGeom prst="rect">
            <a:avLst/>
          </a:prstGeom>
        </p:spPr>
        <p:txBody>
          <a:bodyPr vert="horz" wrap="square" lIns="123825" tIns="123825" rIns="57150" bIns="123825" rtlCol="0" anchor="t" anchorCtr="0">
            <a:spAutoFit/>
          </a:bodyPr>
          <a:lstStyle/>
          <a:p>
            <a:pPr>
              <a:lnSpc>
                <a:spcPct val="150000"/>
              </a:lnSpc>
            </a:pPr>
            <a:r>
              <a:rPr lang="en-US" sz="1600" b="1">
                <a:solidFill>
                  <a:schemeClr val="dk1"/>
                </a:solidFill>
                <a:latin typeface="微软雅黑" panose="020B0503020204020204" charset="-122"/>
                <a:ea typeface="微软雅黑" panose="020B0503020204020204" charset="-122"/>
                <a:cs typeface="微软雅黑" panose="020B0503020204020204" charset="-122"/>
              </a:rPr>
              <a:t>亚运会与亚残运会作为亚洲最高级别的体育赛事，汇聚了来自不同国家和地区的运动员，通过比赛和交流，有助于打破文化隔阂，增进相互了解和尊重。</a:t>
            </a:r>
            <a:endParaRPr lang="en-US" sz="1600" b="1">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4638006" y="2516039"/>
            <a:ext cx="2962275" cy="1133475"/>
          </a:xfrm>
          <a:prstGeom prst="rect">
            <a:avLst/>
          </a:prstGeom>
        </p:spPr>
        <p:txBody>
          <a:bodyPr vert="horz" wrap="square" lIns="123825" tIns="123825" rIns="57150" bIns="123825" rtlCol="0" anchor="t" anchorCtr="0">
            <a:spAutoFit/>
          </a:bodyPr>
          <a:lstStyle/>
          <a:p>
            <a:pPr algn="ct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促进社会团结</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nvSpPr>
        <p:spPr>
          <a:xfrm>
            <a:off x="4723754" y="3352550"/>
            <a:ext cx="3008046" cy="2094230"/>
          </a:xfrm>
          <a:prstGeom prst="rect">
            <a:avLst/>
          </a:prstGeom>
        </p:spPr>
        <p:txBody>
          <a:bodyPr vert="horz" wrap="square" lIns="123825" tIns="123825" rIns="57150" bIns="123825" rtlCol="0" anchor="t" anchorCtr="0">
            <a:spAutoFit/>
          </a:bodyPr>
          <a:lstStyle/>
          <a:p>
            <a:pPr>
              <a:lnSpc>
                <a:spcPct val="150000"/>
              </a:lnSpc>
            </a:pPr>
            <a:r>
              <a:rPr lang="en-US" sz="1600" b="1">
                <a:solidFill>
                  <a:schemeClr val="dk1"/>
                </a:solidFill>
                <a:latin typeface="微软雅黑" panose="020B0503020204020204" charset="-122"/>
                <a:ea typeface="微软雅黑" panose="020B0503020204020204" charset="-122"/>
                <a:cs typeface="微软雅黑" panose="020B0503020204020204" charset="-122"/>
              </a:rPr>
              <a:t>体育赛事具有强大的凝聚力和向心力，能够将不同社会群体聚集在一起，共同关注比赛和运动员表现，从而增强社会团结和凝聚力。</a:t>
            </a:r>
            <a:endParaRPr lang="en-US" sz="1600" b="1">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8260404" y="2516039"/>
            <a:ext cx="2962275" cy="1133475"/>
          </a:xfrm>
          <a:prstGeom prst="rect">
            <a:avLst/>
          </a:prstGeom>
        </p:spPr>
        <p:txBody>
          <a:bodyPr vert="horz" wrap="square" lIns="123825" tIns="123825" rIns="57150" bIns="123825" rtlCol="0" anchor="t" anchorCtr="0">
            <a:spAutoFit/>
          </a:bodyPr>
          <a:lstStyle/>
          <a:p>
            <a:pPr algn="ct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弘扬体育精神</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8260971" y="3352550"/>
            <a:ext cx="3008046" cy="2463165"/>
          </a:xfrm>
          <a:prstGeom prst="rect">
            <a:avLst/>
          </a:prstGeom>
        </p:spPr>
        <p:txBody>
          <a:bodyPr vert="horz" wrap="square" lIns="123825" tIns="123825" rIns="57150" bIns="123825" rtlCol="0" anchor="t" anchorCtr="0">
            <a:spAutoFit/>
          </a:bodyPr>
          <a:lstStyle/>
          <a:p>
            <a:pPr>
              <a:lnSpc>
                <a:spcPct val="150000"/>
              </a:lnSpc>
            </a:pPr>
            <a:r>
              <a:rPr lang="en-US" sz="1600" b="1">
                <a:solidFill>
                  <a:schemeClr val="dk1"/>
                </a:solidFill>
                <a:latin typeface="微软雅黑" panose="020B0503020204020204" charset="-122"/>
                <a:ea typeface="微软雅黑" panose="020B0503020204020204" charset="-122"/>
                <a:cs typeface="微软雅黑" panose="020B0503020204020204" charset="-122"/>
              </a:rPr>
              <a:t>亚运会与亚残运会所倡导的“更快、更高、更强”的体育精神，不仅激励运动员不断挑战自我、追求卓越，也鼓励观众积极参与体育锻炼，追求健康生活方式。</a:t>
            </a:r>
            <a:endParaRPr lang="en-US" sz="1600" b="1">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1480607" y="1020470"/>
            <a:ext cx="1990725" cy="1533525"/>
          </a:xfrm>
          <a:prstGeom prst="rect">
            <a:avLst/>
          </a:prstGeom>
        </p:spPr>
        <p:txBody>
          <a:bodyPr vert="horz" wrap="square" lIns="123825" tIns="123825" rIns="57150" bIns="123825" rtlCol="0" anchor="t" anchorCtr="0">
            <a:spAutoFit/>
          </a:bodyPr>
          <a:lstStyle/>
          <a:p>
            <a:pPr algn="ctr">
              <a:lnSpc>
                <a:spcPct val="140000"/>
              </a:lnSpc>
            </a:pPr>
            <a:r>
              <a:rPr lang="en-US" sz="5775" b="1">
                <a:solidFill>
                  <a:schemeClr val="accent1"/>
                </a:solidFill>
                <a:latin typeface="微软雅黑" panose="020B0503020204020204" charset="-122"/>
                <a:ea typeface="微软雅黑" panose="020B0503020204020204" charset="-122"/>
                <a:cs typeface="微软雅黑" panose="020B0503020204020204" charset="-122"/>
              </a:rPr>
              <a:t>01</a:t>
            </a:r>
            <a:endParaRPr lang="en-US" sz="57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5037367" y="1020470"/>
            <a:ext cx="2114550" cy="1533525"/>
          </a:xfrm>
          <a:prstGeom prst="rect">
            <a:avLst/>
          </a:prstGeom>
        </p:spPr>
        <p:txBody>
          <a:bodyPr vert="horz" wrap="square" lIns="123825" tIns="123825" rIns="57150" bIns="123825" rtlCol="0" anchor="t" anchorCtr="0">
            <a:spAutoFit/>
          </a:bodyPr>
          <a:lstStyle/>
          <a:p>
            <a:pPr algn="ctr">
              <a:lnSpc>
                <a:spcPct val="140000"/>
              </a:lnSpc>
            </a:pPr>
            <a:r>
              <a:rPr lang="en-US" sz="5775" b="1">
                <a:solidFill>
                  <a:schemeClr val="accent1"/>
                </a:solidFill>
                <a:latin typeface="微软雅黑" panose="020B0503020204020204" charset="-122"/>
                <a:ea typeface="微软雅黑" panose="020B0503020204020204" charset="-122"/>
                <a:cs typeface="微软雅黑" panose="020B0503020204020204" charset="-122"/>
              </a:rPr>
              <a:t>02</a:t>
            </a:r>
            <a:endParaRPr lang="en-US" sz="57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6" name="TextBox 16"/>
          <p:cNvSpPr txBox="1"/>
          <p:nvPr/>
        </p:nvSpPr>
        <p:spPr>
          <a:xfrm>
            <a:off x="8724677" y="1059557"/>
            <a:ext cx="1990725" cy="1533525"/>
          </a:xfrm>
          <a:prstGeom prst="rect">
            <a:avLst/>
          </a:prstGeom>
        </p:spPr>
        <p:txBody>
          <a:bodyPr vert="horz" wrap="square" lIns="123825" tIns="123825" rIns="57150" bIns="123825" rtlCol="0" anchor="t" anchorCtr="0">
            <a:spAutoFit/>
          </a:bodyPr>
          <a:lstStyle/>
          <a:p>
            <a:pPr algn="ctr">
              <a:lnSpc>
                <a:spcPct val="140000"/>
              </a:lnSpc>
            </a:pPr>
            <a:r>
              <a:rPr lang="en-US" sz="5775" b="1">
                <a:solidFill>
                  <a:schemeClr val="accent1"/>
                </a:solidFill>
                <a:latin typeface="微软雅黑" panose="020B0503020204020204" charset="-122"/>
                <a:ea typeface="微软雅黑" panose="020B0503020204020204" charset="-122"/>
                <a:cs typeface="微软雅黑" panose="020B0503020204020204" charset="-122"/>
              </a:rPr>
              <a:t>03</a:t>
            </a:r>
            <a:endParaRPr lang="en-US" sz="5775" b="1">
              <a:solidFill>
                <a:schemeClr val="accent1"/>
              </a:solidFill>
              <a:latin typeface="微软雅黑" panose="020B0503020204020204" charset="-122"/>
              <a:ea typeface="微软雅黑" panose="020B0503020204020204" charset="-122"/>
              <a:cs typeface="微软雅黑" panose="020B0503020204020204" charset="-122"/>
            </a:endParaRPr>
          </a:p>
        </p:txBody>
      </p:sp>
      <p:grpSp>
        <p:nvGrpSpPr>
          <p:cNvPr id="17" name="Group 17"/>
          <p:cNvGrpSpPr/>
          <p:nvPr/>
        </p:nvGrpSpPr>
        <p:grpSpPr>
          <a:xfrm>
            <a:off x="454963" y="93878"/>
            <a:ext cx="10641129" cy="763905"/>
            <a:chOff x="454963" y="93878"/>
            <a:chExt cx="10641129" cy="763905"/>
          </a:xfrm>
        </p:grpSpPr>
        <p:sp>
          <p:nvSpPr>
            <p:cNvPr id="18" name="AutoShape 18"/>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TextBox 38"/>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以体育促包容</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9" name="Group 9"/>
          <p:cNvGrpSpPr/>
          <p:nvPr/>
        </p:nvGrpSpPr>
        <p:grpSpPr>
          <a:xfrm>
            <a:off x="454963" y="93878"/>
            <a:ext cx="10641129" cy="763905"/>
            <a:chOff x="454963" y="93878"/>
            <a:chExt cx="10641129" cy="763905"/>
          </a:xfrm>
        </p:grpSpPr>
        <p:sp>
          <p:nvSpPr>
            <p:cNvPr id="10" name="AutoShape 10"/>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TextBox 30"/>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以体育促包容</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33" name="文本框 32"/>
          <p:cNvSpPr txBox="1"/>
          <p:nvPr/>
        </p:nvSpPr>
        <p:spPr>
          <a:xfrm>
            <a:off x="763905" y="1524000"/>
            <a:ext cx="5067935" cy="694055"/>
          </a:xfrm>
          <a:prstGeom prst="rect">
            <a:avLst/>
          </a:prstGeom>
          <a:noFill/>
        </p:spPr>
        <p:txBody>
          <a:bodyPr wrap="square" rtlCol="0">
            <a:spAutoFit/>
          </a:bodyPr>
          <a:p>
            <a:pPr>
              <a:lnSpc>
                <a:spcPct val="140000"/>
              </a:lnSpc>
            </a:pPr>
            <a:r>
              <a:rPr lang="zh-CN" altLang="en-US" sz="2800" b="1">
                <a:solidFill>
                  <a:schemeClr val="accent1"/>
                </a:solidFill>
              </a:rPr>
              <a:t>关注弱势群体，共筑包容和谐</a:t>
            </a:r>
            <a:endParaRPr lang="zh-CN" altLang="en-US" sz="2800" b="1">
              <a:solidFill>
                <a:schemeClr val="accent1"/>
              </a:solidFill>
            </a:endParaRPr>
          </a:p>
        </p:txBody>
      </p:sp>
      <p:sp>
        <p:nvSpPr>
          <p:cNvPr id="4" name="文本框 3"/>
          <p:cNvSpPr txBox="1"/>
          <p:nvPr>
            <p:custDataLst>
              <p:tags r:id="rId2"/>
            </p:custDataLst>
          </p:nvPr>
        </p:nvSpPr>
        <p:spPr>
          <a:xfrm>
            <a:off x="1143000" y="2667000"/>
            <a:ext cx="4138930" cy="2009775"/>
          </a:xfrm>
          <a:prstGeom prst="rect">
            <a:avLst/>
          </a:prstGeom>
          <a:noFill/>
        </p:spPr>
        <p:txBody>
          <a:bodyPr wrap="square" rtlCol="0">
            <a:noAutofit/>
          </a:bodyPr>
          <a:p>
            <a:r>
              <a:rPr lang="zh-CN" altLang="en-US" sz="2400" b="1"/>
              <a:t>杭州亚运会和亚残运会关注弱势群体的参与，以体育的力量促进社会的包容与平等，让每个人都能在赛场上展现自己的风采。</a:t>
            </a:r>
            <a:endParaRPr lang="zh-CN" altLang="en-US" sz="2400" b="1"/>
          </a:p>
        </p:txBody>
      </p:sp>
      <p:pic>
        <p:nvPicPr>
          <p:cNvPr id="5" name="Picture 5"/>
          <p:cNvPicPr>
            <a:picLocks noChangeAspect="1"/>
          </p:cNvPicPr>
          <p:nvPr>
            <p:custDataLst>
              <p:tags r:id="rId3"/>
            </p:custDataLst>
          </p:nvPr>
        </p:nvPicPr>
        <p:blipFill>
          <a:blip r:embed="rId4"/>
          <a:srcRect l="80000" r="4500" b="14923"/>
          <a:stretch>
            <a:fillRect/>
          </a:stretch>
        </p:blipFill>
        <p:spPr>
          <a:xfrm>
            <a:off x="9982200" y="0"/>
            <a:ext cx="2240281" cy="4162886"/>
          </a:xfrm>
          <a:prstGeom prst="rect">
            <a:avLst/>
          </a:prstGeom>
        </p:spPr>
      </p:pic>
      <p:pic>
        <p:nvPicPr>
          <p:cNvPr id="3" name="图片 2" descr="e648631798b31a6d96ebfe32c91e271"/>
          <p:cNvPicPr>
            <a:picLocks noChangeAspect="1"/>
          </p:cNvPicPr>
          <p:nvPr/>
        </p:nvPicPr>
        <p:blipFill>
          <a:blip r:embed="rId5"/>
          <a:stretch>
            <a:fillRect/>
          </a:stretch>
        </p:blipFill>
        <p:spPr>
          <a:xfrm>
            <a:off x="6553200" y="1073785"/>
            <a:ext cx="3183890" cy="2515235"/>
          </a:xfrm>
          <a:prstGeom prst="rect">
            <a:avLst/>
          </a:prstGeom>
        </p:spPr>
      </p:pic>
      <p:pic>
        <p:nvPicPr>
          <p:cNvPr id="6" name="图片 5" descr="5274fc699f13a7c5acf8e2f09f0260c"/>
          <p:cNvPicPr>
            <a:picLocks noChangeAspect="1"/>
          </p:cNvPicPr>
          <p:nvPr/>
        </p:nvPicPr>
        <p:blipFill>
          <a:blip r:embed="rId6"/>
          <a:stretch>
            <a:fillRect/>
          </a:stretch>
        </p:blipFill>
        <p:spPr>
          <a:xfrm>
            <a:off x="6553200" y="3804920"/>
            <a:ext cx="3183890" cy="26536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74680" y="1337640"/>
            <a:ext cx="3525078" cy="4704522"/>
          </a:xfrm>
          <a:prstGeom prst="rect">
            <a:avLst/>
          </a:prstGeom>
          <a:solidFill>
            <a:schemeClr val="accent2">
              <a:alpha val="20000"/>
            </a:schemeClr>
          </a:solidFill>
        </p:spPr>
        <p:style>
          <a:lnRef idx="0">
            <a:schemeClr val="accent2"/>
          </a:lnRef>
          <a:fillRef idx="1">
            <a:schemeClr val="accent2"/>
          </a:fillRef>
          <a:effectRef idx="0">
            <a:schemeClr val="accent2"/>
          </a:effectRef>
          <a:fontRef idx="minor">
            <a:schemeClr val="lt1"/>
          </a:fontRef>
        </p:style>
      </p:sp>
      <p:sp>
        <p:nvSpPr>
          <p:cNvPr id="3" name="AutoShape 3"/>
          <p:cNvSpPr/>
          <p:nvPr/>
        </p:nvSpPr>
        <p:spPr>
          <a:xfrm>
            <a:off x="4333461" y="1337640"/>
            <a:ext cx="3525078" cy="4704522"/>
          </a:xfrm>
          <a:prstGeom prst="rect">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 name="AutoShape 4"/>
          <p:cNvSpPr/>
          <p:nvPr/>
        </p:nvSpPr>
        <p:spPr>
          <a:xfrm>
            <a:off x="8115335" y="1337640"/>
            <a:ext cx="3525078" cy="4704522"/>
          </a:xfrm>
          <a:prstGeom prst="rect">
            <a:avLst/>
          </a:prstGeom>
          <a:solidFill>
            <a:schemeClr val="accent2">
              <a:alpha val="20000"/>
            </a:schemeClr>
          </a:solidFill>
        </p:spPr>
        <p:style>
          <a:lnRef idx="0">
            <a:schemeClr val="accent2"/>
          </a:lnRef>
          <a:fillRef idx="1">
            <a:schemeClr val="accent2"/>
          </a:fillRef>
          <a:effectRef idx="0">
            <a:schemeClr val="accent2"/>
          </a:effectRef>
          <a:fontRef idx="minor">
            <a:schemeClr val="lt1"/>
          </a:fontRef>
        </p:style>
      </p:sp>
      <p:sp>
        <p:nvSpPr>
          <p:cNvPr id="5" name="TextBox 5"/>
          <p:cNvSpPr txBox="1"/>
          <p:nvPr/>
        </p:nvSpPr>
        <p:spPr>
          <a:xfrm>
            <a:off x="10393985" y="-922877"/>
            <a:ext cx="1317650" cy="670369"/>
          </a:xfrm>
          <a:prstGeom prst="rect">
            <a:avLst/>
          </a:prstGeom>
        </p:spPr>
        <p:txBody>
          <a:bodyPr vert="horz" wrap="square" lIns="123825" tIns="123825" rIns="57150" bIns="123825" rtlCol="0" anchor="t" anchorCtr="0">
            <a:spAutoFit/>
          </a:bodyPr>
          <a:lstStyle/>
          <a:p>
            <a:pPr algn="ctr">
              <a:lnSpc>
                <a:spcPct val="150000"/>
              </a:lnSpc>
            </a:pPr>
            <a:r>
              <a:rPr lang="en-US" sz="1415" b="1">
                <a:solidFill>
                  <a:srgbClr val="FFFFFF"/>
                </a:solidFill>
                <a:latin typeface="微软雅黑" panose="020B0503020204020204" charset="-122"/>
                <a:ea typeface="微软雅黑" panose="020B0503020204020204" charset="-122"/>
                <a:cs typeface="微软雅黑" panose="020B0503020204020204" charset="-122"/>
              </a:rPr>
              <a:t>要点三</a:t>
            </a:r>
            <a:endParaRPr lang="en-US" sz="141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977602" y="1752861"/>
            <a:ext cx="2990850" cy="1133475"/>
          </a:xfrm>
          <a:prstGeom prst="rect">
            <a:avLst/>
          </a:prstGeom>
        </p:spPr>
        <p:txBody>
          <a:bodyPr vert="horz" wrap="square" lIns="123825" tIns="123825" rIns="57150" bIns="123825" rtlCol="0" anchor="t" anchorCtr="0">
            <a:spAutoFit/>
          </a:bodyPr>
          <a:lstStyle/>
          <a:p>
            <a:pP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“亚洲之家”计划</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944582" y="2590525"/>
            <a:ext cx="2990850" cy="2463165"/>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杭州亚运会推出的“亚洲之家”计划，旨在为来自不同国家和地区的运动员、教练员和观众提供文化交流的平台，通过举办文化展览、文艺演出等活动，促进相互了解和尊重。</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6" name="TextBox 16"/>
          <p:cNvSpPr txBox="1"/>
          <p:nvPr/>
        </p:nvSpPr>
        <p:spPr>
          <a:xfrm>
            <a:off x="4647957" y="1752861"/>
            <a:ext cx="2990850" cy="1133475"/>
          </a:xfrm>
          <a:prstGeom prst="rect">
            <a:avLst/>
          </a:prstGeom>
        </p:spPr>
        <p:txBody>
          <a:bodyPr vert="horz" wrap="square" lIns="123825" tIns="123825" rIns="57150" bIns="123825" rtlCol="0" anchor="t" anchorCtr="0">
            <a:spAutoFit/>
          </a:bodyPr>
          <a:lstStyle/>
          <a:p>
            <a:pP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“共享亚运”计划</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7" name="TextBox 17"/>
          <p:cNvSpPr txBox="1"/>
          <p:nvPr/>
        </p:nvSpPr>
        <p:spPr>
          <a:xfrm>
            <a:off x="4647957" y="2514325"/>
            <a:ext cx="2990850" cy="2463165"/>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杭州亚运会推出的“共享亚运”计划，鼓励社会各界积极参与亚运会的筹备和举办工作，包括志愿者招募、环保倡导、城市美化等方面，让更多人分享亚运会的快乐和荣耀。</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8" name="TextBox 18"/>
          <p:cNvSpPr txBox="1"/>
          <p:nvPr/>
        </p:nvSpPr>
        <p:spPr>
          <a:xfrm>
            <a:off x="8296270" y="1686186"/>
            <a:ext cx="2990850" cy="1133475"/>
          </a:xfrm>
          <a:prstGeom prst="rect">
            <a:avLst/>
          </a:prstGeom>
        </p:spPr>
        <p:txBody>
          <a:bodyPr vert="horz" wrap="square" lIns="123825" tIns="123825" rIns="57150" bIns="123825" rtlCol="0" anchor="t" anchorCtr="0">
            <a:spAutoFit/>
          </a:bodyPr>
          <a:lstStyle/>
          <a:p>
            <a:pP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“无障碍亚运”计划</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9" name="TextBox 19"/>
          <p:cNvSpPr txBox="1"/>
          <p:nvPr/>
        </p:nvSpPr>
        <p:spPr>
          <a:xfrm>
            <a:off x="8351515" y="2514325"/>
            <a:ext cx="2990850" cy="2832735"/>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杭州亚残运会推出的“无障碍亚运”计划，致力于为残疾人观众提供无障碍的观赛环境和服务，包括无障碍设施建设、手语翻译、盲文标识等方面，让残疾人也能充分享受亚运会的精彩和欢乐。</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1" name="AutoShape 21"/>
          <p:cNvSpPr/>
          <p:nvPr/>
        </p:nvSpPr>
        <p:spPr>
          <a:xfrm>
            <a:off x="507874" y="6318935"/>
            <a:ext cx="701468" cy="122998"/>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22" name="AutoShape 22"/>
          <p:cNvSpPr/>
          <p:nvPr/>
        </p:nvSpPr>
        <p:spPr>
          <a:xfrm>
            <a:off x="454963" y="6318935"/>
            <a:ext cx="122998" cy="122998"/>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23" name="AutoShape 23"/>
          <p:cNvSpPr/>
          <p:nvPr/>
        </p:nvSpPr>
        <p:spPr>
          <a:xfrm>
            <a:off x="1137715" y="6318935"/>
            <a:ext cx="122998" cy="122998"/>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cxnSp>
        <p:nvCxnSpPr>
          <p:cNvPr id="24" name="Connector 24"/>
          <p:cNvCxnSpPr/>
          <p:nvPr/>
        </p:nvCxnSpPr>
        <p:spPr>
          <a:xfrm>
            <a:off x="1209343" y="6393165"/>
            <a:ext cx="10991852" cy="0"/>
          </a:xfrm>
          <a:prstGeom prst="line">
            <a:avLst/>
          </a:prstGeom>
          <a:ln w="14288">
            <a:solidFill>
              <a:schemeClr val="accent2"/>
            </a:solidFill>
            <a:prstDash val="dash"/>
          </a:ln>
        </p:spPr>
        <p:style>
          <a:lnRef idx="0">
            <a:schemeClr val="accent2"/>
          </a:lnRef>
          <a:fillRef idx="1">
            <a:schemeClr val="accent2"/>
          </a:fillRef>
          <a:effectRef idx="0">
            <a:schemeClr val="accent2"/>
          </a:effectRef>
          <a:fontRef idx="minor">
            <a:schemeClr val="lt1"/>
          </a:fontRef>
        </p:style>
      </p:cxnSp>
      <p:grpSp>
        <p:nvGrpSpPr>
          <p:cNvPr id="25" name="Group 25"/>
          <p:cNvGrpSpPr/>
          <p:nvPr/>
        </p:nvGrpSpPr>
        <p:grpSpPr>
          <a:xfrm>
            <a:off x="454963" y="93878"/>
            <a:ext cx="10641129" cy="763905"/>
            <a:chOff x="454963" y="93878"/>
            <a:chExt cx="10641129" cy="763905"/>
          </a:xfrm>
        </p:grpSpPr>
        <p:sp>
          <p:nvSpPr>
            <p:cNvPr id="26" name="AutoShape 26"/>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4" name="AutoShape 44"/>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5" name="AutoShape 45"/>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6" name="TextBox 46"/>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以体育促包容</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238315" y="1654104"/>
            <a:ext cx="1715371" cy="1710856"/>
          </a:xfrm>
          <a:prstGeom prst="ellipse">
            <a:avLst/>
          </a:prstGeom>
          <a:solidFill>
            <a:srgbClr val="42656C">
              <a:alpha val="100000"/>
            </a:srgbClr>
          </a:solidFill>
        </p:spPr>
      </p:sp>
      <p:sp>
        <p:nvSpPr>
          <p:cNvPr id="3" name="TextBox 3"/>
          <p:cNvSpPr txBox="1"/>
          <p:nvPr/>
        </p:nvSpPr>
        <p:spPr>
          <a:xfrm>
            <a:off x="5262869" y="1841925"/>
            <a:ext cx="1666262" cy="1335214"/>
          </a:xfrm>
          <a:prstGeom prst="rect">
            <a:avLst/>
          </a:prstGeom>
          <a:noFill/>
        </p:spPr>
        <p:txBody>
          <a:bodyPr vert="horz" wrap="square" lIns="91440" tIns="45720" rIns="91440" bIns="45720" rtlCol="0" anchor="ctr" anchorCtr="1">
            <a:normAutofit/>
          </a:bodyPr>
          <a:lstStyle/>
          <a:p>
            <a:pPr algn="ctr">
              <a:lnSpc>
                <a:spcPct val="100000"/>
              </a:lnSpc>
            </a:pPr>
            <a:r>
              <a:rPr lang="en-US" sz="7575" b="1">
                <a:solidFill>
                  <a:schemeClr val="lt1"/>
                </a:solidFill>
                <a:latin typeface="微软雅黑" panose="020B0503020204020204" charset="-122"/>
                <a:ea typeface="微软雅黑" panose="020B0503020204020204" charset="-122"/>
                <a:cs typeface="微软雅黑" panose="020B0503020204020204" charset="-122"/>
              </a:rPr>
              <a:t>04</a:t>
            </a:r>
            <a:endParaRPr lang="en-US" sz="7575" b="1">
              <a:solidFill>
                <a:schemeClr val="lt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62201" y="3647100"/>
            <a:ext cx="11309760" cy="2285740"/>
          </a:xfrm>
          <a:prstGeom prst="rect">
            <a:avLst/>
          </a:prstGeom>
        </p:spPr>
        <p:txBody>
          <a:bodyPr vert="horz" wrap="square" lIns="91440" tIns="45720" rIns="91440" bIns="45720" rtlCol="0" anchor="t" anchorCtr="1">
            <a:normAutofit/>
          </a:bodyPr>
          <a:lstStyle/>
          <a:p>
            <a:pPr algn="ctr">
              <a:lnSpc>
                <a:spcPct val="120000"/>
              </a:lnSpc>
              <a:spcBef>
                <a:spcPts val="375"/>
              </a:spcBef>
            </a:pPr>
            <a:r>
              <a:rPr lang="zh-CN" altLang="en-US" sz="4500" b="1">
                <a:solidFill>
                  <a:srgbClr val="42656C"/>
                </a:solidFill>
                <a:latin typeface="微软雅黑" panose="020B0503020204020204" charset="-122"/>
                <a:ea typeface="微软雅黑" panose="020B0503020204020204" charset="-122"/>
                <a:cs typeface="微软雅黑" panose="020B0503020204020204" charset="-122"/>
              </a:rPr>
              <a:t>总结与展望：</a:t>
            </a:r>
            <a:r>
              <a:rPr lang="en-US" sz="4500" b="1">
                <a:solidFill>
                  <a:srgbClr val="42656C"/>
                </a:solidFill>
                <a:latin typeface="微软雅黑" panose="020B0503020204020204" charset="-122"/>
                <a:ea typeface="微软雅黑" panose="020B0503020204020204" charset="-122"/>
                <a:cs typeface="微软雅黑" panose="020B0503020204020204" charset="-122"/>
              </a:rPr>
              <a:t>构建人类命运共同体</a:t>
            </a:r>
            <a:endParaRPr lang="en-US" sz="4500" b="1">
              <a:solidFill>
                <a:srgbClr val="42656C"/>
              </a:solidFill>
              <a:latin typeface="微软雅黑" panose="020B0503020204020204" charset="-122"/>
              <a:ea typeface="微软雅黑" panose="020B0503020204020204" charset="-122"/>
              <a:cs typeface="微软雅黑" panose="020B0503020204020204" charset="-122"/>
            </a:endParaRPr>
          </a:p>
        </p:txBody>
      </p:sp>
      <p:pic>
        <p:nvPicPr>
          <p:cNvPr id="5" name="Picture 5"/>
          <p:cNvPicPr>
            <a:picLocks noChangeAspect="1"/>
          </p:cNvPicPr>
          <p:nvPr/>
        </p:nvPicPr>
        <p:blipFill>
          <a:blip r:embed="rId2"/>
          <a:srcRect l="80000" r="4500" b="14923"/>
          <a:stretch>
            <a:fillRect/>
          </a:stretch>
        </p:blipFill>
        <p:spPr>
          <a:xfrm>
            <a:off x="9631680" y="0"/>
            <a:ext cx="2240281" cy="41628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6566" b="16566"/>
          <a:stretch>
            <a:fillRect/>
          </a:stretch>
        </p:blipFill>
        <p:spPr>
          <a:xfrm>
            <a:off x="3909691" y="1250241"/>
            <a:ext cx="7848600" cy="5248275"/>
          </a:xfrm>
          <a:prstGeom prst="rect">
            <a:avLst/>
          </a:prstGeom>
        </p:spPr>
      </p:pic>
      <p:sp>
        <p:nvSpPr>
          <p:cNvPr id="3" name="AutoShape 3"/>
          <p:cNvSpPr/>
          <p:nvPr/>
        </p:nvSpPr>
        <p:spPr>
          <a:xfrm>
            <a:off x="466725" y="3513455"/>
            <a:ext cx="3265170" cy="2726055"/>
          </a:xfrm>
          <a:prstGeom prst="rect">
            <a:avLst/>
          </a:prstGeom>
          <a:solidFill>
            <a:schemeClr val="accent1">
              <a:lumMod val="75000"/>
              <a:alpha val="76862"/>
            </a:schemeClr>
          </a:solidFill>
        </p:spPr>
        <p:style>
          <a:lnRef idx="0">
            <a:schemeClr val="accent1"/>
          </a:lnRef>
          <a:fillRef idx="1">
            <a:schemeClr val="accent1"/>
          </a:fillRef>
          <a:effectRef idx="0">
            <a:schemeClr val="accent1"/>
          </a:effectRef>
          <a:fontRef idx="minor">
            <a:schemeClr val="lt1"/>
          </a:fontRef>
        </p:style>
      </p:sp>
      <p:sp>
        <p:nvSpPr>
          <p:cNvPr id="4" name="AutoShape 4"/>
          <p:cNvSpPr/>
          <p:nvPr/>
        </p:nvSpPr>
        <p:spPr>
          <a:xfrm>
            <a:off x="575054" y="1445949"/>
            <a:ext cx="2936423" cy="1604591"/>
          </a:xfrm>
          <a:prstGeom prst="rect">
            <a:avLst/>
          </a:prstGeom>
        </p:spPr>
        <p:txBody>
          <a:bodyPr wrap="square" lIns="91440" tIns="45720" rIns="91440" bIns="45720" rtlCol="0" anchor="t" anchorCtr="0">
            <a:noAutofit/>
          </a:bodyPr>
          <a:lstStyle/>
          <a:p>
            <a:pPr algn="l">
              <a:lnSpc>
                <a:spcPct val="150000"/>
              </a:lnSpc>
              <a:spcBef>
                <a:spcPts val="270"/>
              </a:spcBef>
              <a:defRPr/>
            </a:pPr>
            <a:r>
              <a:rPr lang="en-US" sz="1600">
                <a:solidFill>
                  <a:schemeClr val="dk1"/>
                </a:solidFill>
                <a:latin typeface="微软雅黑" panose="020B0503020204020204" charset="-122"/>
                <a:ea typeface="微软雅黑" panose="020B0503020204020204" charset="-122"/>
                <a:cs typeface="微软雅黑" panose="020B0503020204020204" charset="-122"/>
              </a:rPr>
              <a:t>人类命运共同体理念强调国家间的相互依存和共同利益，倡导通过合作与协商解决全球性问题，实现共同发展和繁荣。</a:t>
            </a:r>
            <a:endParaRPr lang="en-US" sz="1600"/>
          </a:p>
        </p:txBody>
      </p:sp>
      <p:sp>
        <p:nvSpPr>
          <p:cNvPr id="5" name="AutoShape 5"/>
          <p:cNvSpPr/>
          <p:nvPr/>
        </p:nvSpPr>
        <p:spPr>
          <a:xfrm>
            <a:off x="601724" y="4114665"/>
            <a:ext cx="3052052" cy="1604591"/>
          </a:xfrm>
          <a:prstGeom prst="rect">
            <a:avLst/>
          </a:prstGeom>
        </p:spPr>
        <p:txBody>
          <a:bodyPr wrap="square" lIns="91440" tIns="45720" rIns="91440" bIns="45720" rtlCol="0" anchor="t" anchorCtr="0">
            <a:noAutofit/>
          </a:bodyPr>
          <a:lstStyle/>
          <a:p>
            <a:pPr algn="l">
              <a:lnSpc>
                <a:spcPct val="150000"/>
              </a:lnSpc>
              <a:spcBef>
                <a:spcPts val="270"/>
              </a:spcBef>
              <a:defRPr/>
            </a:pPr>
            <a:r>
              <a:rPr lang="en-US" sz="1600">
                <a:solidFill>
                  <a:srgbClr val="FFFFFF"/>
                </a:solidFill>
                <a:latin typeface="微软雅黑" panose="020B0503020204020204" charset="-122"/>
                <a:ea typeface="微软雅黑" panose="020B0503020204020204" charset="-122"/>
                <a:cs typeface="微软雅黑" panose="020B0503020204020204" charset="-122"/>
              </a:rPr>
              <a:t>在全球范围内，各国在经贸、科技、文化、教育等领域的交流与合作日益密切，共同应对全球性挑战，推动构建人类命运共同体。</a:t>
            </a:r>
            <a:endParaRPr lang="en-US" sz="1600"/>
          </a:p>
        </p:txBody>
      </p:sp>
      <p:grpSp>
        <p:nvGrpSpPr>
          <p:cNvPr id="6" name="Group 6"/>
          <p:cNvGrpSpPr/>
          <p:nvPr/>
        </p:nvGrpSpPr>
        <p:grpSpPr>
          <a:xfrm>
            <a:off x="454963" y="93878"/>
            <a:ext cx="10641129" cy="763905"/>
            <a:chOff x="454963" y="93878"/>
            <a:chExt cx="10641129" cy="763905"/>
          </a:xfrm>
        </p:grpSpPr>
        <p:sp>
          <p:nvSpPr>
            <p:cNvPr id="7" name="AutoShape 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9" name="AutoShape 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0" name="AutoShape 1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TextBox 27"/>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总结与展望：构建人类命运共同体</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28" name="AutoShape 28"/>
          <p:cNvSpPr/>
          <p:nvPr/>
        </p:nvSpPr>
        <p:spPr>
          <a:xfrm>
            <a:off x="653159" y="3637675"/>
            <a:ext cx="2936423" cy="339195"/>
          </a:xfrm>
          <a:prstGeom prst="rect">
            <a:avLst/>
          </a:prstGeom>
        </p:spPr>
        <p:txBody>
          <a:bodyPr wrap="square" lIns="91440" tIns="45720" rIns="91440" bIns="45720" rtlCol="0" anchor="t" anchorCtr="0">
            <a:noAutofit/>
          </a:bodyPr>
          <a:lstStyle/>
          <a:p>
            <a:pPr algn="just">
              <a:defRPr/>
            </a:pPr>
            <a:r>
              <a:rPr lang="en-US" sz="1575" b="1">
                <a:solidFill>
                  <a:schemeClr val="tx1"/>
                </a:solidFill>
                <a:latin typeface="微软雅黑" panose="020B0503020204020204" charset="-122"/>
                <a:ea typeface="微软雅黑" panose="020B0503020204020204" charset="-122"/>
                <a:cs typeface="微软雅黑" panose="020B0503020204020204" charset="-122"/>
              </a:rPr>
              <a:t>人类命运共同体的实践</a:t>
            </a:r>
            <a:endParaRPr lang="en-US" sz="1575"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9" name="AutoShape 29"/>
          <p:cNvSpPr/>
          <p:nvPr/>
        </p:nvSpPr>
        <p:spPr>
          <a:xfrm>
            <a:off x="575054" y="1066854"/>
            <a:ext cx="2936423" cy="339195"/>
          </a:xfrm>
          <a:prstGeom prst="rect">
            <a:avLst/>
          </a:prstGeom>
        </p:spPr>
        <p:txBody>
          <a:bodyPr wrap="square" lIns="91440" tIns="45720" rIns="91440" bIns="45720" rtlCol="0" anchor="t" anchorCtr="0">
            <a:noAutofit/>
          </a:bodyPr>
          <a:lstStyle/>
          <a:p>
            <a:pPr algn="just">
              <a:defRPr/>
            </a:pPr>
            <a:r>
              <a:rPr lang="en-US" sz="1575" b="1">
                <a:solidFill>
                  <a:schemeClr val="accent1"/>
                </a:solidFill>
                <a:latin typeface="微软雅黑" panose="020B0503020204020204" charset="-122"/>
                <a:ea typeface="微软雅黑" panose="020B0503020204020204" charset="-122"/>
                <a:cs typeface="微软雅黑" panose="020B0503020204020204" charset="-122"/>
              </a:rPr>
              <a:t>人类命运共同体的理念</a:t>
            </a:r>
            <a:endParaRPr lang="en-US"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00000"/>
          </a:blip>
          <a:srcRect l="15042" r="15042"/>
          <a:stretch>
            <a:fillRect/>
          </a:stretch>
        </p:blipFill>
        <p:spPr>
          <a:xfrm>
            <a:off x="7092556" y="1559288"/>
            <a:ext cx="4492828" cy="4492828"/>
          </a:xfrm>
          <a:prstGeom prst="roundRect">
            <a:avLst/>
          </a:prstGeom>
        </p:spPr>
      </p:pic>
      <p:sp>
        <p:nvSpPr>
          <p:cNvPr id="3" name="Freeform 3"/>
          <p:cNvSpPr/>
          <p:nvPr/>
        </p:nvSpPr>
        <p:spPr>
          <a:xfrm>
            <a:off x="539110" y="1488377"/>
            <a:ext cx="1511760" cy="1373901"/>
          </a:xfrm>
          <a:custGeom>
            <a:avLst/>
            <a:gdLst/>
            <a:ahLst/>
            <a:cxnLst/>
            <a:rect l="l" t="t" r="r" b="b"/>
            <a:pathLst>
              <a:path w="1181062" h="1073360">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4" name="TextBox 4"/>
          <p:cNvSpPr txBox="1"/>
          <p:nvPr/>
        </p:nvSpPr>
        <p:spPr>
          <a:xfrm>
            <a:off x="739477" y="1370655"/>
            <a:ext cx="1111026" cy="1615440"/>
          </a:xfrm>
          <a:prstGeom prst="rect">
            <a:avLst/>
          </a:prstGeom>
        </p:spPr>
        <p:txBody>
          <a:bodyPr vert="horz" wrap="square" lIns="123825" tIns="123825" rIns="57150" bIns="123825" rtlCol="0" anchor="t" anchorCtr="0">
            <a:spAutoFit/>
          </a:bodyPr>
          <a:lstStyle/>
          <a:p>
            <a:pPr algn="ctr">
              <a:lnSpc>
                <a:spcPct val="150000"/>
              </a:lnSpc>
            </a:pPr>
            <a:r>
              <a:rPr lang="en-US" sz="5775" b="1">
                <a:solidFill>
                  <a:srgbClr val="FFFFFF"/>
                </a:solidFill>
                <a:latin typeface="微软雅黑" panose="020B0503020204020204" charset="-122"/>
                <a:ea typeface="微软雅黑" panose="020B0503020204020204" charset="-122"/>
                <a:cs typeface="微软雅黑" panose="020B0503020204020204" charset="-122"/>
              </a:rPr>
              <a:t>1</a:t>
            </a:r>
            <a:endParaRPr lang="en-US" sz="57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5" name="Freeform 5"/>
          <p:cNvSpPr/>
          <p:nvPr/>
        </p:nvSpPr>
        <p:spPr>
          <a:xfrm>
            <a:off x="539110" y="3205847"/>
            <a:ext cx="1511760" cy="1373901"/>
          </a:xfrm>
          <a:custGeom>
            <a:avLst/>
            <a:gdLst/>
            <a:ahLst/>
            <a:cxnLst/>
            <a:rect l="l" t="t" r="r" b="b"/>
            <a:pathLst>
              <a:path w="1181062" h="1073360">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6" name="TextBox 6"/>
          <p:cNvSpPr txBox="1"/>
          <p:nvPr/>
        </p:nvSpPr>
        <p:spPr>
          <a:xfrm>
            <a:off x="739477" y="3088125"/>
            <a:ext cx="1111026" cy="1615440"/>
          </a:xfrm>
          <a:prstGeom prst="rect">
            <a:avLst/>
          </a:prstGeom>
        </p:spPr>
        <p:txBody>
          <a:bodyPr vert="horz" wrap="square" lIns="123825" tIns="123825" rIns="57150" bIns="123825" rtlCol="0" anchor="t" anchorCtr="0">
            <a:spAutoFit/>
          </a:bodyPr>
          <a:lstStyle/>
          <a:p>
            <a:pPr algn="ctr">
              <a:lnSpc>
                <a:spcPct val="150000"/>
              </a:lnSpc>
            </a:pPr>
            <a:r>
              <a:rPr lang="en-US" sz="5775" b="1">
                <a:solidFill>
                  <a:srgbClr val="FFFFFF"/>
                </a:solidFill>
                <a:latin typeface="微软雅黑" panose="020B0503020204020204" charset="-122"/>
                <a:ea typeface="微软雅黑" panose="020B0503020204020204" charset="-122"/>
                <a:cs typeface="微软雅黑" panose="020B0503020204020204" charset="-122"/>
              </a:rPr>
              <a:t>2</a:t>
            </a:r>
            <a:endParaRPr lang="en-US" sz="57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7" name="Freeform 7"/>
          <p:cNvSpPr/>
          <p:nvPr/>
        </p:nvSpPr>
        <p:spPr>
          <a:xfrm>
            <a:off x="539110" y="4984278"/>
            <a:ext cx="1511760" cy="1373901"/>
          </a:xfrm>
          <a:custGeom>
            <a:avLst/>
            <a:gdLst/>
            <a:ahLst/>
            <a:cxnLst/>
            <a:rect l="l" t="t" r="r" b="b"/>
            <a:pathLst>
              <a:path w="1181062" h="1073360">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8" name="TextBox 8"/>
          <p:cNvSpPr txBox="1"/>
          <p:nvPr/>
        </p:nvSpPr>
        <p:spPr>
          <a:xfrm>
            <a:off x="739477" y="4866556"/>
            <a:ext cx="1111026" cy="1615440"/>
          </a:xfrm>
          <a:prstGeom prst="rect">
            <a:avLst/>
          </a:prstGeom>
        </p:spPr>
        <p:txBody>
          <a:bodyPr vert="horz" wrap="square" lIns="123825" tIns="123825" rIns="57150" bIns="123825" rtlCol="0" anchor="t" anchorCtr="0">
            <a:spAutoFit/>
          </a:bodyPr>
          <a:lstStyle/>
          <a:p>
            <a:pPr algn="ctr">
              <a:lnSpc>
                <a:spcPct val="150000"/>
              </a:lnSpc>
            </a:pPr>
            <a:r>
              <a:rPr lang="en-US" sz="5775" b="1">
                <a:solidFill>
                  <a:srgbClr val="FFFFFF"/>
                </a:solidFill>
                <a:latin typeface="微软雅黑" panose="020B0503020204020204" charset="-122"/>
                <a:ea typeface="微软雅黑" panose="020B0503020204020204" charset="-122"/>
                <a:cs typeface="微软雅黑" panose="020B0503020204020204" charset="-122"/>
              </a:rPr>
              <a:t>3</a:t>
            </a:r>
            <a:endParaRPr lang="en-US" sz="57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2248535" y="1715158"/>
            <a:ext cx="4235703" cy="1355090"/>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杭州亚运会和亚残运会作为亚洲最高规格的综合性体育赛事，为亚洲各国提供了一个展示团结合作、共谋发展的平台。</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2248535" y="1250513"/>
            <a:ext cx="4219575" cy="62865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促进亚洲乃至全球的团结与合作</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nvSpPr>
        <p:spPr>
          <a:xfrm>
            <a:off x="2248535" y="3368732"/>
            <a:ext cx="4235703" cy="1355090"/>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亚运会与亚残运会汇聚了亚洲各国的文化和特色，通过体育交流和文化展示，促进不同文化间的相互理解和尊重。</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2248535" y="2928472"/>
            <a:ext cx="4219575" cy="62865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弘扬多元文化，增进相互理解</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2248535" y="5134585"/>
            <a:ext cx="4235703" cy="1355090"/>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杭州亚运会与亚残运会的成功举办，将为全球体育事业的发展注入新的活力，推动国际体育合作和交流向更高水平迈进。</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2248535" y="4694325"/>
            <a:ext cx="4219575" cy="62865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推动全球体育事业的发展</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grpSp>
        <p:nvGrpSpPr>
          <p:cNvPr id="15" name="Group 15"/>
          <p:cNvGrpSpPr/>
          <p:nvPr/>
        </p:nvGrpSpPr>
        <p:grpSpPr>
          <a:xfrm>
            <a:off x="454963" y="93878"/>
            <a:ext cx="10641129" cy="763905"/>
            <a:chOff x="454963" y="93878"/>
            <a:chExt cx="10641129" cy="763905"/>
          </a:xfrm>
        </p:grpSpPr>
        <p:sp>
          <p:nvSpPr>
            <p:cNvPr id="16" name="AutoShape 16"/>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6" name="TextBox 36"/>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总结与展望：构建人类命运共同体</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103852" y="4838783"/>
            <a:ext cx="10266726" cy="1333500"/>
            <a:chOff x="1103852" y="4838783"/>
            <a:chExt cx="10266726" cy="1333500"/>
          </a:xfrm>
        </p:grpSpPr>
        <p:sp>
          <p:nvSpPr>
            <p:cNvPr id="3" name="AutoShape 3"/>
            <p:cNvSpPr/>
            <p:nvPr/>
          </p:nvSpPr>
          <p:spPr>
            <a:xfrm>
              <a:off x="2377205" y="4838783"/>
              <a:ext cx="8305833" cy="1333500"/>
            </a:xfrm>
            <a:prstGeom prst="rect">
              <a:avLst/>
            </a:prstGeom>
            <a:solidFill>
              <a:schemeClr val="accent1">
                <a:lumMod val="20000"/>
                <a:lumOff val="80000"/>
                <a:alpha val="100000"/>
              </a:schemeClr>
            </a:solidFill>
          </p:spPr>
          <p:style>
            <a:lnRef idx="0">
              <a:schemeClr val="accent1"/>
            </a:lnRef>
            <a:fillRef idx="1">
              <a:schemeClr val="accent1"/>
            </a:fillRef>
            <a:effectRef idx="0">
              <a:schemeClr val="accent1"/>
            </a:effectRef>
            <a:fontRef idx="minor">
              <a:schemeClr val="lt1"/>
            </a:fontRef>
          </p:style>
        </p:sp>
        <p:sp>
          <p:nvSpPr>
            <p:cNvPr id="4" name="Freeform 4"/>
            <p:cNvSpPr/>
            <p:nvPr/>
          </p:nvSpPr>
          <p:spPr>
            <a:xfrm rot="10800000">
              <a:off x="1103852" y="4838783"/>
              <a:ext cx="2210848"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Freeform 5"/>
            <p:cNvSpPr/>
            <p:nvPr/>
          </p:nvSpPr>
          <p:spPr>
            <a:xfrm rot="10800000">
              <a:off x="9159730" y="4838783"/>
              <a:ext cx="2210848"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lumMod val="20000"/>
                <a:lumOff val="80000"/>
                <a:alpha val="100000"/>
              </a:schemeClr>
            </a:solidFill>
          </p:spPr>
          <p:style>
            <a:lnRef idx="0">
              <a:schemeClr val="accent1"/>
            </a:lnRef>
            <a:fillRef idx="1">
              <a:schemeClr val="accent1"/>
            </a:fillRef>
            <a:effectRef idx="0">
              <a:schemeClr val="accent1"/>
            </a:effectRef>
            <a:fontRef idx="minor">
              <a:schemeClr val="lt1"/>
            </a:fontRef>
          </p:style>
        </p:sp>
      </p:grpSp>
      <p:grpSp>
        <p:nvGrpSpPr>
          <p:cNvPr id="6" name="Group 6"/>
          <p:cNvGrpSpPr/>
          <p:nvPr/>
        </p:nvGrpSpPr>
        <p:grpSpPr>
          <a:xfrm>
            <a:off x="1031730" y="3081147"/>
            <a:ext cx="10266726" cy="1333500"/>
            <a:chOff x="1031730" y="3081147"/>
            <a:chExt cx="10266726" cy="1333500"/>
          </a:xfrm>
        </p:grpSpPr>
        <p:sp>
          <p:nvSpPr>
            <p:cNvPr id="7" name="AutoShape 7"/>
            <p:cNvSpPr/>
            <p:nvPr/>
          </p:nvSpPr>
          <p:spPr>
            <a:xfrm>
              <a:off x="2305083" y="3081147"/>
              <a:ext cx="8305833" cy="1333500"/>
            </a:xfrm>
            <a:prstGeom prst="rect">
              <a:avLst/>
            </a:prstGeom>
            <a:solidFill>
              <a:schemeClr val="accent1">
                <a:lumMod val="20000"/>
                <a:lumOff val="80000"/>
                <a:alpha val="100000"/>
              </a:schemeClr>
            </a:solidFill>
          </p:spPr>
          <p:style>
            <a:lnRef idx="0">
              <a:schemeClr val="accent1"/>
            </a:lnRef>
            <a:fillRef idx="1">
              <a:schemeClr val="accent1"/>
            </a:fillRef>
            <a:effectRef idx="0">
              <a:schemeClr val="accent1"/>
            </a:effectRef>
            <a:fontRef idx="minor">
              <a:schemeClr val="lt1"/>
            </a:fontRef>
          </p:style>
        </p:sp>
        <p:sp>
          <p:nvSpPr>
            <p:cNvPr id="8" name="Freeform 8"/>
            <p:cNvSpPr/>
            <p:nvPr/>
          </p:nvSpPr>
          <p:spPr>
            <a:xfrm rot="10800000">
              <a:off x="1031730" y="3081147"/>
              <a:ext cx="2210848"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lumMod val="20000"/>
                <a:lumOff val="80000"/>
                <a:alpha val="100000"/>
              </a:schemeClr>
            </a:solidFill>
          </p:spPr>
          <p:style>
            <a:lnRef idx="0">
              <a:schemeClr val="accent1"/>
            </a:lnRef>
            <a:fillRef idx="1">
              <a:schemeClr val="accent1"/>
            </a:fillRef>
            <a:effectRef idx="0">
              <a:schemeClr val="accent1"/>
            </a:effectRef>
            <a:fontRef idx="minor">
              <a:schemeClr val="lt1"/>
            </a:fontRef>
          </p:style>
        </p:sp>
        <p:sp>
          <p:nvSpPr>
            <p:cNvPr id="9" name="Freeform 9"/>
            <p:cNvSpPr/>
            <p:nvPr/>
          </p:nvSpPr>
          <p:spPr>
            <a:xfrm rot="10800000">
              <a:off x="9087608" y="3081147"/>
              <a:ext cx="2210848"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grpSp>
        <p:nvGrpSpPr>
          <p:cNvPr id="10" name="Group 10"/>
          <p:cNvGrpSpPr/>
          <p:nvPr/>
        </p:nvGrpSpPr>
        <p:grpSpPr>
          <a:xfrm>
            <a:off x="1103852" y="1348302"/>
            <a:ext cx="10266726" cy="1333500"/>
            <a:chOff x="1103852" y="1348302"/>
            <a:chExt cx="10266726" cy="1333500"/>
          </a:xfrm>
        </p:grpSpPr>
        <p:sp>
          <p:nvSpPr>
            <p:cNvPr id="11" name="AutoShape 11"/>
            <p:cNvSpPr/>
            <p:nvPr/>
          </p:nvSpPr>
          <p:spPr>
            <a:xfrm>
              <a:off x="2377205" y="1348302"/>
              <a:ext cx="8305833" cy="1333500"/>
            </a:xfrm>
            <a:prstGeom prst="rect">
              <a:avLst/>
            </a:prstGeom>
            <a:solidFill>
              <a:schemeClr val="accent1">
                <a:lumMod val="20000"/>
                <a:lumOff val="80000"/>
                <a:alpha val="100000"/>
              </a:schemeClr>
            </a:solidFill>
          </p:spPr>
          <p:style>
            <a:lnRef idx="0">
              <a:schemeClr val="accent1"/>
            </a:lnRef>
            <a:fillRef idx="1">
              <a:schemeClr val="accent1"/>
            </a:fillRef>
            <a:effectRef idx="0">
              <a:schemeClr val="accent1"/>
            </a:effectRef>
            <a:fontRef idx="minor">
              <a:schemeClr val="lt1"/>
            </a:fontRef>
          </p:style>
        </p:sp>
        <p:sp>
          <p:nvSpPr>
            <p:cNvPr id="12" name="Freeform 12"/>
            <p:cNvSpPr/>
            <p:nvPr/>
          </p:nvSpPr>
          <p:spPr>
            <a:xfrm rot="10800000">
              <a:off x="1103852" y="1348302"/>
              <a:ext cx="2210848"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Freeform 13"/>
            <p:cNvSpPr/>
            <p:nvPr/>
          </p:nvSpPr>
          <p:spPr>
            <a:xfrm rot="10800000">
              <a:off x="9159730" y="1348302"/>
              <a:ext cx="2210848"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lumMod val="20000"/>
                <a:lumOff val="80000"/>
                <a:alpha val="100000"/>
              </a:schemeClr>
            </a:solidFill>
          </p:spPr>
          <p:style>
            <a:lnRef idx="0">
              <a:schemeClr val="accent1"/>
            </a:lnRef>
            <a:fillRef idx="1">
              <a:schemeClr val="accent1"/>
            </a:fillRef>
            <a:effectRef idx="0">
              <a:schemeClr val="accent1"/>
            </a:effectRef>
            <a:fontRef idx="minor">
              <a:schemeClr val="lt1"/>
            </a:fontRef>
          </p:style>
        </p:sp>
      </p:grpSp>
      <p:grpSp>
        <p:nvGrpSpPr>
          <p:cNvPr id="14" name="Group 14"/>
          <p:cNvGrpSpPr/>
          <p:nvPr/>
        </p:nvGrpSpPr>
        <p:grpSpPr>
          <a:xfrm>
            <a:off x="9997333" y="3400044"/>
            <a:ext cx="685705" cy="695706"/>
            <a:chOff x="9997333" y="3400044"/>
            <a:chExt cx="685705" cy="695706"/>
          </a:xfrm>
        </p:grpSpPr>
        <p:sp>
          <p:nvSpPr>
            <p:cNvPr id="15" name="Freeform 15"/>
            <p:cNvSpPr/>
            <p:nvPr/>
          </p:nvSpPr>
          <p:spPr>
            <a:xfrm>
              <a:off x="10034290" y="3847243"/>
              <a:ext cx="87725" cy="163068"/>
            </a:xfrm>
            <a:custGeom>
              <a:avLst/>
              <a:gdLst/>
              <a:ahLst/>
              <a:cxnLst/>
              <a:rect l="l" t="t"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solidFill>
              <a:srgbClr val="FFFFFF">
                <a:alpha val="100000"/>
              </a:srgbClr>
            </a:solidFill>
          </p:spPr>
        </p:sp>
        <p:sp>
          <p:nvSpPr>
            <p:cNvPr id="16" name="Freeform 16"/>
            <p:cNvSpPr/>
            <p:nvPr/>
          </p:nvSpPr>
          <p:spPr>
            <a:xfrm>
              <a:off x="10177260" y="3757422"/>
              <a:ext cx="87725" cy="252984"/>
            </a:xfrm>
            <a:custGeom>
              <a:avLst/>
              <a:gdLst/>
              <a:ahLst/>
              <a:cxnLst/>
              <a:rect l="l" t="t"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solidFill>
              <a:srgbClr val="FFFFFF">
                <a:alpha val="100000"/>
              </a:srgbClr>
            </a:solidFill>
          </p:spPr>
        </p:sp>
        <p:sp>
          <p:nvSpPr>
            <p:cNvPr id="17" name="Freeform 17"/>
            <p:cNvSpPr/>
            <p:nvPr/>
          </p:nvSpPr>
          <p:spPr>
            <a:xfrm>
              <a:off x="10320231" y="3757422"/>
              <a:ext cx="87725" cy="252984"/>
            </a:xfrm>
            <a:custGeom>
              <a:avLst/>
              <a:gdLst/>
              <a:ahLst/>
              <a:cxnLst/>
              <a:rect l="l" t="t"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solidFill>
              <a:srgbClr val="FFFFFF">
                <a:alpha val="100000"/>
              </a:srgbClr>
            </a:solidFill>
          </p:spPr>
        </p:sp>
        <p:sp>
          <p:nvSpPr>
            <p:cNvPr id="18" name="Freeform 18"/>
            <p:cNvSpPr/>
            <p:nvPr/>
          </p:nvSpPr>
          <p:spPr>
            <a:xfrm>
              <a:off x="10459962" y="3670840"/>
              <a:ext cx="94202" cy="342805"/>
            </a:xfrm>
            <a:custGeom>
              <a:avLst/>
              <a:gdLst/>
              <a:ahLst/>
              <a:cxnLst/>
              <a:rect l="l" t="t"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solidFill>
              <a:srgbClr val="FFFFFF">
                <a:alpha val="100000"/>
              </a:srgbClr>
            </a:solidFill>
          </p:spPr>
        </p:sp>
        <p:sp>
          <p:nvSpPr>
            <p:cNvPr id="19" name="Freeform 19"/>
            <p:cNvSpPr/>
            <p:nvPr/>
          </p:nvSpPr>
          <p:spPr>
            <a:xfrm>
              <a:off x="10011525" y="3517678"/>
              <a:ext cx="536162" cy="342805"/>
            </a:xfrm>
            <a:custGeom>
              <a:avLst/>
              <a:gdLst/>
              <a:ahLst/>
              <a:cxnLst/>
              <a:rect l="l" t="t"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solidFill>
              <a:srgbClr val="FFFFFF">
                <a:alpha val="100000"/>
              </a:srgbClr>
            </a:solidFill>
          </p:spPr>
        </p:sp>
        <p:sp>
          <p:nvSpPr>
            <p:cNvPr id="20" name="Freeform 20"/>
            <p:cNvSpPr/>
            <p:nvPr/>
          </p:nvSpPr>
          <p:spPr>
            <a:xfrm>
              <a:off x="9997333" y="3400044"/>
              <a:ext cx="685705" cy="695706"/>
            </a:xfrm>
            <a:custGeom>
              <a:avLst/>
              <a:gdLst/>
              <a:ahLst/>
              <a:cxnLst/>
              <a:rect l="l" t="t"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solidFill>
              <a:srgbClr val="FFFFFF">
                <a:alpha val="100000"/>
              </a:srgbClr>
            </a:solidFill>
          </p:spPr>
        </p:sp>
      </p:grpSp>
      <p:sp>
        <p:nvSpPr>
          <p:cNvPr id="21" name="Freeform 21"/>
          <p:cNvSpPr/>
          <p:nvPr/>
        </p:nvSpPr>
        <p:spPr>
          <a:xfrm>
            <a:off x="1935480" y="1646434"/>
            <a:ext cx="719895" cy="555403"/>
          </a:xfrm>
          <a:custGeom>
            <a:avLst/>
            <a:gdLst/>
            <a:ahLst/>
            <a:cxnLst/>
            <a:rect l="l" t="t" r="r" b="b"/>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rgbClr val="FFFFFF">
              <a:alpha val="100000"/>
            </a:srgbClr>
          </a:solidFill>
        </p:spPr>
      </p:sp>
      <p:sp>
        <p:nvSpPr>
          <p:cNvPr id="22" name="Freeform 22"/>
          <p:cNvSpPr/>
          <p:nvPr/>
        </p:nvSpPr>
        <p:spPr>
          <a:xfrm>
            <a:off x="1975414" y="5261363"/>
            <a:ext cx="613870" cy="613870"/>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sp>
      <p:grpSp>
        <p:nvGrpSpPr>
          <p:cNvPr id="23" name="Group 23"/>
          <p:cNvGrpSpPr/>
          <p:nvPr/>
        </p:nvGrpSpPr>
        <p:grpSpPr>
          <a:xfrm>
            <a:off x="454963" y="93878"/>
            <a:ext cx="10641129" cy="763905"/>
            <a:chOff x="454963" y="93878"/>
            <a:chExt cx="10641129" cy="763905"/>
          </a:xfrm>
        </p:grpSpPr>
        <p:sp>
          <p:nvSpPr>
            <p:cNvPr id="24" name="AutoShape 24"/>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4" name="TextBox 44"/>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总结与展望：构建人类命运共同体</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grpSp>
        <p:nvGrpSpPr>
          <p:cNvPr id="45" name="Group 45"/>
          <p:cNvGrpSpPr/>
          <p:nvPr/>
        </p:nvGrpSpPr>
        <p:grpSpPr>
          <a:xfrm>
            <a:off x="3314700" y="5181674"/>
            <a:ext cx="7382690" cy="863070"/>
            <a:chOff x="3314700" y="5181674"/>
            <a:chExt cx="7382690" cy="863070"/>
          </a:xfrm>
        </p:grpSpPr>
        <p:sp>
          <p:nvSpPr>
            <p:cNvPr id="46" name="TextBox 46"/>
            <p:cNvSpPr txBox="1"/>
            <p:nvPr/>
          </p:nvSpPr>
          <p:spPr>
            <a:xfrm>
              <a:off x="3314700" y="5181674"/>
              <a:ext cx="7382690" cy="863070"/>
            </a:xfrm>
            <a:prstGeom prst="rect">
              <a:avLst/>
            </a:prstGeom>
          </p:spPr>
          <p:txBody>
            <a:bodyPr wrap="square" lIns="66008" tIns="33052" rIns="66008" bIns="33052" rtlCol="0" anchor="ctr" anchorCtr="1">
              <a:normAutofit/>
            </a:bodyPr>
            <a:lstStyle/>
            <a:p>
              <a:pPr algn="ctr">
                <a:lnSpc>
                  <a:spcPct val="150000"/>
                </a:lnSpc>
              </a:pPr>
              <a:r>
                <a:rPr lang="en-US" sz="1600">
                  <a:solidFill>
                    <a:srgbClr val="000000">
                      <a:alpha val="100000"/>
                    </a:srgbClr>
                  </a:solidFill>
                  <a:latin typeface="微软雅黑" panose="020B0503020204020204" charset="-122"/>
                  <a:ea typeface="微软雅黑" panose="020B0503020204020204" charset="-122"/>
                  <a:cs typeface="微软雅黑" panose="020B0503020204020204" charset="-122"/>
                </a:rPr>
                <a:t>杭州亚运会与亚残运会的成功举办，将有助于推动各国在相互尊重、公平正义、合作共赢的基础上构建新型国际关系，为世界的和平与发展作出积极贡献。</a:t>
              </a:r>
              <a:endParaRPr lang="en-US" sz="160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47" name="Group 47"/>
          <p:cNvGrpSpPr/>
          <p:nvPr/>
        </p:nvGrpSpPr>
        <p:grpSpPr>
          <a:xfrm>
            <a:off x="3314700" y="4838783"/>
            <a:ext cx="7382690" cy="490334"/>
            <a:chOff x="3314700" y="4838783"/>
            <a:chExt cx="7382690" cy="490334"/>
          </a:xfrm>
        </p:grpSpPr>
        <p:sp>
          <p:nvSpPr>
            <p:cNvPr id="48" name="TextBox 48"/>
            <p:cNvSpPr txBox="1"/>
            <p:nvPr/>
          </p:nvSpPr>
          <p:spPr>
            <a:xfrm>
              <a:off x="3314700" y="4838783"/>
              <a:ext cx="7382690" cy="490334"/>
            </a:xfrm>
            <a:prstGeom prst="rect">
              <a:avLst/>
            </a:prstGeom>
          </p:spPr>
          <p:txBody>
            <a:bodyPr wrap="square" lIns="66008" tIns="33052" rIns="66008" bIns="33052" rtlCol="0" anchor="ctr" anchorCtr="1">
              <a:normAutofit/>
            </a:bodyPr>
            <a:lstStyle/>
            <a:p>
              <a:pPr algn="ctr">
                <a:lnSpc>
                  <a:spcPct val="120000"/>
                </a:lnSpc>
              </a:pPr>
              <a:r>
                <a:rPr lang="en-US" sz="2025" b="1">
                  <a:solidFill>
                    <a:schemeClr val="accent1">
                      <a:alpha val="100000"/>
                    </a:schemeClr>
                  </a:solidFill>
                  <a:latin typeface="微软雅黑" panose="020B0503020204020204" charset="-122"/>
                  <a:ea typeface="微软雅黑" panose="020B0503020204020204" charset="-122"/>
                  <a:cs typeface="微软雅黑" panose="020B0503020204020204" charset="-122"/>
                </a:rPr>
                <a:t>推动构建新型国际关系</a:t>
              </a:r>
              <a:endParaRPr lang="en-US" sz="202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grpSp>
        <p:nvGrpSpPr>
          <p:cNvPr id="49" name="Group 49"/>
          <p:cNvGrpSpPr/>
          <p:nvPr/>
        </p:nvGrpSpPr>
        <p:grpSpPr>
          <a:xfrm>
            <a:off x="3456760" y="1771107"/>
            <a:ext cx="7382690" cy="863070"/>
            <a:chOff x="3456760" y="1771107"/>
            <a:chExt cx="7382690" cy="863070"/>
          </a:xfrm>
        </p:grpSpPr>
        <p:sp>
          <p:nvSpPr>
            <p:cNvPr id="50" name="TextBox 50"/>
            <p:cNvSpPr txBox="1"/>
            <p:nvPr/>
          </p:nvSpPr>
          <p:spPr>
            <a:xfrm>
              <a:off x="3456760" y="1771107"/>
              <a:ext cx="7382690" cy="863070"/>
            </a:xfrm>
            <a:prstGeom prst="rect">
              <a:avLst/>
            </a:prstGeom>
          </p:spPr>
          <p:txBody>
            <a:bodyPr wrap="square" lIns="66008" tIns="33052" rIns="66008" bIns="33052" rtlCol="0" anchor="ctr" anchorCtr="1">
              <a:normAutofit/>
            </a:bodyPr>
            <a:lstStyle/>
            <a:p>
              <a:pPr algn="ctr">
                <a:lnSpc>
                  <a:spcPct val="150000"/>
                </a:lnSpc>
              </a:pPr>
              <a:r>
                <a:rPr lang="en-US" sz="1600">
                  <a:solidFill>
                    <a:srgbClr val="000000">
                      <a:alpha val="100000"/>
                    </a:srgbClr>
                  </a:solidFill>
                  <a:latin typeface="微软雅黑" panose="020B0503020204020204" charset="-122"/>
                  <a:ea typeface="微软雅黑" panose="020B0503020204020204" charset="-122"/>
                  <a:cs typeface="微软雅黑" panose="020B0503020204020204" charset="-122"/>
                </a:rPr>
                <a:t>杭州亚运会与亚残运会的举办，将为国际社会提供一个倡导多边主义、推动国际秩序变革的重要契机。</a:t>
              </a:r>
              <a:endParaRPr lang="en-US" sz="160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51" name="Group 51"/>
          <p:cNvGrpSpPr/>
          <p:nvPr/>
        </p:nvGrpSpPr>
        <p:grpSpPr>
          <a:xfrm>
            <a:off x="3456760" y="1395927"/>
            <a:ext cx="7293402" cy="490334"/>
            <a:chOff x="3456760" y="1395927"/>
            <a:chExt cx="7293402" cy="490334"/>
          </a:xfrm>
        </p:grpSpPr>
        <p:sp>
          <p:nvSpPr>
            <p:cNvPr id="52" name="TextBox 52"/>
            <p:cNvSpPr txBox="1"/>
            <p:nvPr/>
          </p:nvSpPr>
          <p:spPr>
            <a:xfrm>
              <a:off x="3456760" y="1395927"/>
              <a:ext cx="7293402" cy="490334"/>
            </a:xfrm>
            <a:prstGeom prst="rect">
              <a:avLst/>
            </a:prstGeom>
          </p:spPr>
          <p:txBody>
            <a:bodyPr wrap="square" lIns="66008" tIns="33052" rIns="66008" bIns="33052" rtlCol="0" anchor="ctr" anchorCtr="1">
              <a:normAutofit/>
            </a:bodyPr>
            <a:lstStyle/>
            <a:p>
              <a:pPr algn="ctr">
                <a:lnSpc>
                  <a:spcPct val="120000"/>
                </a:lnSpc>
              </a:pPr>
              <a:r>
                <a:rPr lang="en-US" sz="2175" b="1">
                  <a:solidFill>
                    <a:schemeClr val="accent1">
                      <a:alpha val="100000"/>
                    </a:schemeClr>
                  </a:solidFill>
                  <a:latin typeface="微软雅黑" panose="020B0503020204020204" charset="-122"/>
                  <a:ea typeface="微软雅黑" panose="020B0503020204020204" charset="-122"/>
                  <a:cs typeface="微软雅黑" panose="020B0503020204020204" charset="-122"/>
                </a:rPr>
                <a:t>推动国际秩序朝着更加公正合理的方向发展</a:t>
              </a:r>
              <a:endParaRPr lang="en-US" sz="217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grpSp>
        <p:nvGrpSpPr>
          <p:cNvPr id="53" name="Group 53"/>
          <p:cNvGrpSpPr/>
          <p:nvPr/>
        </p:nvGrpSpPr>
        <p:grpSpPr>
          <a:xfrm>
            <a:off x="1704918" y="3429118"/>
            <a:ext cx="7382690" cy="863070"/>
            <a:chOff x="1704918" y="3429118"/>
            <a:chExt cx="7382690" cy="863070"/>
          </a:xfrm>
        </p:grpSpPr>
        <p:sp>
          <p:nvSpPr>
            <p:cNvPr id="54" name="TextBox 54"/>
            <p:cNvSpPr txBox="1"/>
            <p:nvPr/>
          </p:nvSpPr>
          <p:spPr>
            <a:xfrm>
              <a:off x="1704918" y="3429118"/>
              <a:ext cx="7382690" cy="863070"/>
            </a:xfrm>
            <a:prstGeom prst="rect">
              <a:avLst/>
            </a:prstGeom>
          </p:spPr>
          <p:txBody>
            <a:bodyPr wrap="square" lIns="66008" tIns="33052" rIns="66008" bIns="33052" rtlCol="0" anchor="ctr" anchorCtr="1">
              <a:normAutofit/>
            </a:bodyPr>
            <a:lstStyle/>
            <a:p>
              <a:pPr algn="ctr">
                <a:lnSpc>
                  <a:spcPct val="150000"/>
                </a:lnSpc>
              </a:pPr>
              <a:r>
                <a:rPr lang="en-US" sz="1600">
                  <a:solidFill>
                    <a:srgbClr val="000000">
                      <a:alpha val="100000"/>
                    </a:srgbClr>
                  </a:solidFill>
                  <a:latin typeface="微软雅黑" panose="020B0503020204020204" charset="-122"/>
                  <a:ea typeface="微软雅黑" panose="020B0503020204020204" charset="-122"/>
                  <a:cs typeface="微软雅黑" panose="020B0503020204020204" charset="-122"/>
                </a:rPr>
                <a:t>通过亚运会与亚残运会的交流与合作，可以推动各国在全球治理领域加强协调与合作，共同应对全球性挑战，促进全球治理体系的完善和发展。</a:t>
              </a:r>
              <a:endParaRPr lang="en-US" sz="160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55" name="Group 55"/>
          <p:cNvGrpSpPr/>
          <p:nvPr/>
        </p:nvGrpSpPr>
        <p:grpSpPr>
          <a:xfrm>
            <a:off x="1704918" y="3081147"/>
            <a:ext cx="7382690" cy="490334"/>
            <a:chOff x="1704918" y="3081147"/>
            <a:chExt cx="7382690" cy="490334"/>
          </a:xfrm>
        </p:grpSpPr>
        <p:sp>
          <p:nvSpPr>
            <p:cNvPr id="56" name="TextBox 56"/>
            <p:cNvSpPr txBox="1"/>
            <p:nvPr/>
          </p:nvSpPr>
          <p:spPr>
            <a:xfrm>
              <a:off x="1704918" y="3081147"/>
              <a:ext cx="7382690" cy="490334"/>
            </a:xfrm>
            <a:prstGeom prst="rect">
              <a:avLst/>
            </a:prstGeom>
          </p:spPr>
          <p:txBody>
            <a:bodyPr wrap="square" lIns="66008" tIns="33052" rIns="66008" bIns="33052" rtlCol="0" anchor="ctr" anchorCtr="1">
              <a:normAutofit/>
            </a:bodyPr>
            <a:lstStyle/>
            <a:p>
              <a:pPr algn="ctr">
                <a:lnSpc>
                  <a:spcPct val="120000"/>
                </a:lnSpc>
              </a:pPr>
              <a:r>
                <a:rPr lang="en-US" sz="2025" b="1">
                  <a:solidFill>
                    <a:schemeClr val="accent1">
                      <a:alpha val="100000"/>
                    </a:schemeClr>
                  </a:solidFill>
                  <a:latin typeface="微软雅黑" panose="020B0503020204020204" charset="-122"/>
                  <a:ea typeface="微软雅黑" panose="020B0503020204020204" charset="-122"/>
                  <a:cs typeface="微软雅黑" panose="020B0503020204020204" charset="-122"/>
                </a:rPr>
                <a:t>促进全球治理体系的完善</a:t>
              </a:r>
              <a:endParaRPr lang="en-US" sz="202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5262869" y="1841925"/>
            <a:ext cx="1666262" cy="1335214"/>
          </a:xfrm>
          <a:prstGeom prst="rect">
            <a:avLst/>
          </a:prstGeom>
          <a:noFill/>
        </p:spPr>
        <p:txBody>
          <a:bodyPr vert="horz" wrap="square" lIns="91440" tIns="45720" rIns="91440" bIns="45720" rtlCol="0" anchor="ctr" anchorCtr="1">
            <a:normAutofit/>
          </a:bodyPr>
          <a:lstStyle/>
          <a:p>
            <a:pPr algn="ctr">
              <a:lnSpc>
                <a:spcPct val="100000"/>
              </a:lnSpc>
            </a:pPr>
            <a:endParaRPr lang="en-US" sz="7575" b="1">
              <a:solidFill>
                <a:schemeClr val="lt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62201" y="3647100"/>
            <a:ext cx="11309760" cy="2285740"/>
          </a:xfrm>
          <a:prstGeom prst="rect">
            <a:avLst/>
          </a:prstGeom>
        </p:spPr>
        <p:txBody>
          <a:bodyPr vert="horz" wrap="square" lIns="91440" tIns="45720" rIns="91440" bIns="45720" rtlCol="0" anchor="t" anchorCtr="1">
            <a:normAutofit/>
          </a:bodyPr>
          <a:lstStyle/>
          <a:p>
            <a:pPr>
              <a:lnSpc>
                <a:spcPct val="120000"/>
              </a:lnSpc>
              <a:spcBef>
                <a:spcPts val="375"/>
              </a:spcBef>
            </a:pPr>
            <a:endParaRPr lang="zh-CN" altLang="en-US" sz="4500" b="1">
              <a:solidFill>
                <a:srgbClr val="42656C"/>
              </a:solidFill>
              <a:latin typeface="微软雅黑" panose="020B0503020204020204" charset="-122"/>
              <a:ea typeface="微软雅黑" panose="020B0503020204020204" charset="-122"/>
              <a:cs typeface="微软雅黑" panose="020B0503020204020204" charset="-122"/>
            </a:endParaRPr>
          </a:p>
        </p:txBody>
      </p:sp>
      <p:pic>
        <p:nvPicPr>
          <p:cNvPr id="5" name="Picture 5"/>
          <p:cNvPicPr>
            <a:picLocks noChangeAspect="1"/>
          </p:cNvPicPr>
          <p:nvPr/>
        </p:nvPicPr>
        <p:blipFill>
          <a:blip r:embed="rId2"/>
          <a:srcRect l="80000" r="4500" b="14923"/>
          <a:stretch>
            <a:fillRect/>
          </a:stretch>
        </p:blipFill>
        <p:spPr>
          <a:xfrm>
            <a:off x="9631680" y="0"/>
            <a:ext cx="2240281" cy="4162886"/>
          </a:xfrm>
          <a:prstGeom prst="rect">
            <a:avLst/>
          </a:prstGeom>
        </p:spPr>
      </p:pic>
      <p:pic>
        <p:nvPicPr>
          <p:cNvPr id="6" name="图片 5" descr="90db0d810ff122c42bbec37326b664b"/>
          <p:cNvPicPr>
            <a:picLocks noChangeAspect="1"/>
          </p:cNvPicPr>
          <p:nvPr/>
        </p:nvPicPr>
        <p:blipFill>
          <a:blip r:embed="rId3"/>
          <a:stretch>
            <a:fillRect/>
          </a:stretch>
        </p:blipFill>
        <p:spPr>
          <a:xfrm>
            <a:off x="870585" y="304800"/>
            <a:ext cx="4001135" cy="3188335"/>
          </a:xfrm>
          <a:prstGeom prst="rect">
            <a:avLst/>
          </a:prstGeom>
        </p:spPr>
      </p:pic>
      <p:pic>
        <p:nvPicPr>
          <p:cNvPr id="7" name="图片 6" descr="f343876476835029cdb6ee1b0787a73"/>
          <p:cNvPicPr>
            <a:picLocks noChangeAspect="1"/>
          </p:cNvPicPr>
          <p:nvPr/>
        </p:nvPicPr>
        <p:blipFill>
          <a:blip r:embed="rId4"/>
          <a:stretch>
            <a:fillRect/>
          </a:stretch>
        </p:blipFill>
        <p:spPr>
          <a:xfrm>
            <a:off x="5410200" y="304165"/>
            <a:ext cx="3683000" cy="3188335"/>
          </a:xfrm>
          <a:prstGeom prst="rect">
            <a:avLst/>
          </a:prstGeom>
        </p:spPr>
      </p:pic>
      <p:pic>
        <p:nvPicPr>
          <p:cNvPr id="8" name="图片 7" descr="e3f2e5ada2993ef3c049fff55e50cdc"/>
          <p:cNvPicPr>
            <a:picLocks noChangeAspect="1"/>
          </p:cNvPicPr>
          <p:nvPr/>
        </p:nvPicPr>
        <p:blipFill>
          <a:blip r:embed="rId5"/>
          <a:stretch>
            <a:fillRect/>
          </a:stretch>
        </p:blipFill>
        <p:spPr>
          <a:xfrm>
            <a:off x="838200" y="3733800"/>
            <a:ext cx="4034155" cy="2886075"/>
          </a:xfrm>
          <a:prstGeom prst="rect">
            <a:avLst/>
          </a:prstGeom>
        </p:spPr>
      </p:pic>
      <p:pic>
        <p:nvPicPr>
          <p:cNvPr id="9" name="图片 8" descr="7af32351429be0fa02b786d2bce7916"/>
          <p:cNvPicPr>
            <a:picLocks noChangeAspect="1"/>
          </p:cNvPicPr>
          <p:nvPr/>
        </p:nvPicPr>
        <p:blipFill>
          <a:blip r:embed="rId6"/>
          <a:stretch>
            <a:fillRect/>
          </a:stretch>
        </p:blipFill>
        <p:spPr>
          <a:xfrm>
            <a:off x="5409565" y="3734435"/>
            <a:ext cx="3684270" cy="28860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2192000" cy="6858000"/>
          </a:xfrm>
          <a:prstGeom prst="rect">
            <a:avLst/>
          </a:prstGeom>
        </p:spPr>
      </p:pic>
      <p:sp>
        <p:nvSpPr>
          <p:cNvPr id="3" name="AutoShape 3"/>
          <p:cNvSpPr/>
          <p:nvPr/>
        </p:nvSpPr>
        <p:spPr>
          <a:xfrm>
            <a:off x="1031916" y="1278557"/>
            <a:ext cx="2830542" cy="1174750"/>
          </a:xfrm>
          <a:prstGeom prst="rect">
            <a:avLst/>
          </a:prstGeom>
        </p:spPr>
        <p:txBody>
          <a:bodyPr vert="horz" wrap="square" lIns="91440" tIns="45720" rIns="91440" bIns="45720" rtlCol="0" anchor="t" anchorCtr="0">
            <a:spAutoFit/>
          </a:bodyPr>
          <a:lstStyle/>
          <a:p>
            <a:pPr algn="ctr">
              <a:lnSpc>
                <a:spcPct val="120000"/>
              </a:lnSpc>
              <a:defRPr/>
            </a:pPr>
            <a:r>
              <a:rPr lang="en-US" sz="5700" b="1">
                <a:solidFill>
                  <a:srgbClr val="42656C"/>
                </a:solidFill>
                <a:latin typeface="微软雅黑" panose="020B0503020204020204" charset="-122"/>
                <a:ea typeface="微软雅黑" panose="020B0503020204020204" charset="-122"/>
                <a:cs typeface="微软雅黑" panose="020B0503020204020204" charset="-122"/>
              </a:rPr>
              <a:t>目 录</a:t>
            </a:r>
            <a:endParaRPr lang="en-US" sz="1100"/>
          </a:p>
        </p:txBody>
      </p:sp>
      <p:sp>
        <p:nvSpPr>
          <p:cNvPr id="4" name="TextBox 4"/>
          <p:cNvSpPr txBox="1"/>
          <p:nvPr/>
        </p:nvSpPr>
        <p:spPr>
          <a:xfrm>
            <a:off x="4343627" y="380724"/>
            <a:ext cx="6821696" cy="5454353"/>
          </a:xfrm>
          <a:prstGeom prst="rect">
            <a:avLst/>
          </a:prstGeom>
        </p:spPr>
        <p:txBody>
          <a:bodyPr vert="horz" wrap="square" lIns="95250" tIns="95250" rIns="47625" bIns="95250" rtlCol="0" anchor="ctr" anchorCtr="0">
            <a:normAutofit/>
          </a:bodyPr>
          <a:lstStyle/>
          <a:p>
            <a:pPr marL="203200" lvl="0" indent="-203200">
              <a:lnSpc>
                <a:spcPct val="150000"/>
              </a:lnSpc>
              <a:spcBef>
                <a:spcPct val="0"/>
              </a:spcBef>
              <a:buFont typeface="Arial" panose="020B0604020202020204"/>
              <a:buChar char="•"/>
            </a:pPr>
            <a:r>
              <a:rPr lang="en-US" sz="2400" b="1">
                <a:solidFill>
                  <a:srgbClr val="42656C"/>
                </a:solidFill>
                <a:latin typeface="微软雅黑" panose="020B0503020204020204" charset="-122"/>
                <a:ea typeface="微软雅黑" panose="020B0503020204020204" charset="-122"/>
                <a:cs typeface="微软雅黑" panose="020B0503020204020204" charset="-122"/>
              </a:rPr>
              <a:t>以体育促和平</a:t>
            </a:r>
            <a:endParaRPr lang="en-US" sz="2400" b="1">
              <a:solidFill>
                <a:srgbClr val="42656C"/>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spcBef>
                <a:spcPct val="0"/>
              </a:spcBef>
              <a:buFont typeface="Arial" panose="020B0604020202020204"/>
              <a:buChar char="•"/>
            </a:pPr>
            <a:r>
              <a:rPr lang="en-US" sz="2400" b="1">
                <a:solidFill>
                  <a:srgbClr val="42656C"/>
                </a:solidFill>
                <a:latin typeface="微软雅黑" panose="020B0503020204020204" charset="-122"/>
                <a:ea typeface="微软雅黑" panose="020B0503020204020204" charset="-122"/>
                <a:cs typeface="微软雅黑" panose="020B0503020204020204" charset="-122"/>
              </a:rPr>
              <a:t>以体育促团结</a:t>
            </a:r>
            <a:endParaRPr lang="en-US" sz="2400" b="1">
              <a:solidFill>
                <a:srgbClr val="42656C"/>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spcBef>
                <a:spcPct val="0"/>
              </a:spcBef>
              <a:buFont typeface="Arial" panose="020B0604020202020204"/>
              <a:buChar char="•"/>
            </a:pPr>
            <a:r>
              <a:rPr lang="en-US" sz="2400" b="1">
                <a:solidFill>
                  <a:srgbClr val="42656C"/>
                </a:solidFill>
                <a:latin typeface="微软雅黑" panose="020B0503020204020204" charset="-122"/>
                <a:ea typeface="微软雅黑" panose="020B0503020204020204" charset="-122"/>
                <a:cs typeface="微软雅黑" panose="020B0503020204020204" charset="-122"/>
              </a:rPr>
              <a:t>以体育促包容</a:t>
            </a:r>
            <a:endParaRPr lang="en-US" sz="2400" b="1">
              <a:solidFill>
                <a:srgbClr val="42656C"/>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spcBef>
                <a:spcPct val="0"/>
              </a:spcBef>
              <a:buFont typeface="Arial" panose="020B0604020202020204"/>
              <a:buChar char="•"/>
            </a:pPr>
            <a:r>
              <a:rPr lang="zh-CN" altLang="en-US" sz="2400" b="1">
                <a:solidFill>
                  <a:srgbClr val="42656C"/>
                </a:solidFill>
                <a:latin typeface="微软雅黑" panose="020B0503020204020204" charset="-122"/>
                <a:ea typeface="微软雅黑" panose="020B0503020204020204" charset="-122"/>
                <a:cs typeface="微软雅黑" panose="020B0503020204020204" charset="-122"/>
                <a:sym typeface="+mn-ea"/>
              </a:rPr>
              <a:t>总结与展望：</a:t>
            </a:r>
            <a:r>
              <a:rPr lang="zh-CN" altLang="en-US" sz="2400" b="1">
                <a:solidFill>
                  <a:srgbClr val="42656C"/>
                </a:solidFill>
                <a:latin typeface="微软雅黑" panose="020B0503020204020204" charset="-122"/>
                <a:ea typeface="微软雅黑" panose="020B0503020204020204" charset="-122"/>
                <a:cs typeface="微软雅黑" panose="020B0503020204020204" charset="-122"/>
              </a:rPr>
              <a:t>构建人类命运共同体</a:t>
            </a:r>
            <a:endParaRPr lang="zh-CN" altLang="en-US" sz="2400" b="1">
              <a:solidFill>
                <a:srgbClr val="42656C"/>
              </a:solidFill>
              <a:latin typeface="微软雅黑" panose="020B0503020204020204" charset="-122"/>
              <a:ea typeface="微软雅黑" panose="020B0503020204020204" charset="-122"/>
              <a:cs typeface="微软雅黑" panose="020B0503020204020204" charset="-122"/>
            </a:endParaRPr>
          </a:p>
        </p:txBody>
      </p:sp>
      <p:pic>
        <p:nvPicPr>
          <p:cNvPr id="5" name="Picture 5"/>
          <p:cNvPicPr>
            <a:picLocks noChangeAspect="1"/>
          </p:cNvPicPr>
          <p:nvPr/>
        </p:nvPicPr>
        <p:blipFill>
          <a:blip r:embed="rId3"/>
          <a:srcRect l="80000" r="4500" b="14923"/>
          <a:stretch>
            <a:fillRect/>
          </a:stretch>
        </p:blipFill>
        <p:spPr>
          <a:xfrm>
            <a:off x="9631680" y="0"/>
            <a:ext cx="2240281" cy="41628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94639" y="1295556"/>
            <a:ext cx="3333658" cy="4817902"/>
          </a:xfrm>
          <a:prstGeom prst="rect">
            <a:avLst/>
          </a:prstGeom>
          <a:solidFill>
            <a:schemeClr val="accent2">
              <a:lumMod val="75000"/>
              <a:alpha val="100000"/>
            </a:schemeClr>
          </a:solidFill>
        </p:spPr>
        <p:style>
          <a:lnRef idx="0">
            <a:schemeClr val="accent2"/>
          </a:lnRef>
          <a:fillRef idx="1">
            <a:schemeClr val="accent2"/>
          </a:fillRef>
          <a:effectRef idx="0">
            <a:schemeClr val="accent2"/>
          </a:effectRef>
          <a:fontRef idx="minor">
            <a:schemeClr val="lt1"/>
          </a:fontRef>
        </p:style>
        <p:txBody>
          <a:bodyPr/>
          <a:p>
            <a:pPr>
              <a:lnSpc>
                <a:spcPct val="150000"/>
              </a:lnSpc>
            </a:pPr>
            <a:endParaRPr lang="zh-CN" altLang="en-US"/>
          </a:p>
        </p:txBody>
      </p:sp>
      <p:sp>
        <p:nvSpPr>
          <p:cNvPr id="3" name="AutoShape 3"/>
          <p:cNvSpPr/>
          <p:nvPr/>
        </p:nvSpPr>
        <p:spPr>
          <a:xfrm>
            <a:off x="716864" y="1295556"/>
            <a:ext cx="3333658" cy="1268015"/>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txBody>
          <a:bodyPr/>
          <a:p>
            <a:endParaRPr lang="zh-CN" altLang="en-US" b="1">
              <a:latin typeface="微软雅黑" panose="020B0503020204020204" charset="-122"/>
              <a:ea typeface="微软雅黑" panose="020B0503020204020204" charset="-122"/>
            </a:endParaRPr>
          </a:p>
        </p:txBody>
      </p:sp>
      <p:sp>
        <p:nvSpPr>
          <p:cNvPr id="6" name="AutoShape 6"/>
          <p:cNvSpPr/>
          <p:nvPr/>
        </p:nvSpPr>
        <p:spPr>
          <a:xfrm>
            <a:off x="4455206" y="1371756"/>
            <a:ext cx="3333658" cy="4817902"/>
          </a:xfrm>
          <a:prstGeom prst="rect">
            <a:avLst/>
          </a:prstGeom>
          <a:solidFill>
            <a:schemeClr val="accent2">
              <a:lumMod val="75000"/>
              <a:alpha val="100000"/>
            </a:schemeClr>
          </a:solidFill>
        </p:spPr>
        <p:style>
          <a:lnRef idx="0">
            <a:schemeClr val="accent2"/>
          </a:lnRef>
          <a:fillRef idx="1">
            <a:schemeClr val="accent2"/>
          </a:fillRef>
          <a:effectRef idx="0">
            <a:schemeClr val="accent2"/>
          </a:effectRef>
          <a:fontRef idx="minor">
            <a:schemeClr val="lt1"/>
          </a:fontRef>
        </p:style>
      </p:sp>
      <p:sp>
        <p:nvSpPr>
          <p:cNvPr id="7" name="AutoShape 7"/>
          <p:cNvSpPr/>
          <p:nvPr/>
        </p:nvSpPr>
        <p:spPr>
          <a:xfrm>
            <a:off x="4455206" y="1338101"/>
            <a:ext cx="3333658" cy="1268015"/>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8" name="TextBox 8"/>
          <p:cNvSpPr txBox="1"/>
          <p:nvPr/>
        </p:nvSpPr>
        <p:spPr>
          <a:xfrm>
            <a:off x="4587039" y="1660324"/>
            <a:ext cx="2995145" cy="634365"/>
          </a:xfrm>
          <a:prstGeom prst="rect">
            <a:avLst/>
          </a:prstGeom>
        </p:spPr>
        <p:txBody>
          <a:bodyPr vert="horz" wrap="square" lIns="123825" tIns="123825" rIns="57150" bIns="123825" rtlCol="0" anchor="t" anchorCtr="0">
            <a:spAutoFit/>
          </a:bodyPr>
          <a:lstStyle/>
          <a:p>
            <a:pPr algn="ctr">
              <a:lnSpc>
                <a:spcPct val="120000"/>
              </a:lnSpc>
            </a:pPr>
            <a:r>
              <a:rPr lang="en-US" sz="2100" b="1">
                <a:solidFill>
                  <a:srgbClr val="FFFFFF"/>
                </a:solidFill>
                <a:latin typeface="微软雅黑" panose="020B0503020204020204" charset="-122"/>
                <a:ea typeface="微软雅黑" panose="020B0503020204020204" charset="-122"/>
                <a:cs typeface="微软雅黑" panose="020B0503020204020204" charset="-122"/>
              </a:rPr>
              <a:t>具有重大</a:t>
            </a:r>
            <a:r>
              <a:rPr lang="zh-CN" altLang="en-US" sz="2100" b="1">
                <a:solidFill>
                  <a:srgbClr val="FFFFFF"/>
                </a:solidFill>
                <a:latin typeface="微软雅黑" panose="020B0503020204020204" charset="-122"/>
                <a:ea typeface="微软雅黑" panose="020B0503020204020204" charset="-122"/>
                <a:cs typeface="微软雅黑" panose="020B0503020204020204" charset="-122"/>
              </a:rPr>
              <a:t>影响</a:t>
            </a:r>
            <a:endParaRPr lang="zh-CN" altLang="en-US" sz="2100"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4624504" y="2963397"/>
            <a:ext cx="2995145" cy="2094230"/>
          </a:xfrm>
          <a:prstGeom prst="rect">
            <a:avLst/>
          </a:prstGeom>
        </p:spPr>
        <p:txBody>
          <a:bodyPr vert="horz" wrap="square" lIns="123825" tIns="123825" rIns="57150" bIns="123825" rtlCol="0" anchor="t" anchorCtr="0">
            <a:spAutoFit/>
          </a:bodyPr>
          <a:lstStyle/>
          <a:p>
            <a:pPr>
              <a:lnSpc>
                <a:spcPct val="150000"/>
              </a:lnSpc>
            </a:pPr>
            <a:r>
              <a:rPr lang="zh-CN" altLang="en-US" sz="1600">
                <a:solidFill>
                  <a:srgbClr val="FFFFFF"/>
                </a:solidFill>
                <a:latin typeface="微软雅黑" panose="020B0503020204020204" charset="-122"/>
                <a:ea typeface="微软雅黑" panose="020B0503020204020204" charset="-122"/>
                <a:cs typeface="微软雅黑" panose="020B0503020204020204" charset="-122"/>
              </a:rPr>
              <a:t>展现了中华文化自信</a:t>
            </a:r>
            <a:endParaRPr lang="zh-CN" altLang="en-US" sz="160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a:solidFill>
                  <a:srgbClr val="FFFFFF"/>
                </a:solidFill>
                <a:latin typeface="微软雅黑" panose="020B0503020204020204" charset="-122"/>
                <a:ea typeface="微软雅黑" panose="020B0503020204020204" charset="-122"/>
                <a:cs typeface="微软雅黑" panose="020B0503020204020204" charset="-122"/>
              </a:rPr>
              <a:t>促进了亚洲文明交流互鉴</a:t>
            </a:r>
            <a:endParaRPr lang="zh-CN" altLang="en-US" sz="160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a:solidFill>
                  <a:srgbClr val="FFFFFF"/>
                </a:solidFill>
                <a:latin typeface="微软雅黑" panose="020B0503020204020204" charset="-122"/>
                <a:ea typeface="微软雅黑" panose="020B0503020204020204" charset="-122"/>
                <a:cs typeface="微软雅黑" panose="020B0503020204020204" charset="-122"/>
              </a:rPr>
              <a:t>激发了经济活力</a:t>
            </a:r>
            <a:endParaRPr lang="zh-CN" altLang="en-US" sz="160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a:solidFill>
                  <a:srgbClr val="FFFFFF"/>
                </a:solidFill>
                <a:latin typeface="微软雅黑" panose="020B0503020204020204" charset="-122"/>
                <a:ea typeface="微软雅黑" panose="020B0503020204020204" charset="-122"/>
                <a:cs typeface="微软雅黑" panose="020B0503020204020204" charset="-122"/>
              </a:rPr>
              <a:t>带火了体育消费</a:t>
            </a:r>
            <a:endParaRPr lang="zh-CN" altLang="en-US" sz="160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a:solidFill>
                  <a:srgbClr val="FFFFFF"/>
                </a:solidFill>
                <a:latin typeface="微软雅黑" panose="020B0503020204020204" charset="-122"/>
                <a:ea typeface="微软雅黑" panose="020B0503020204020204" charset="-122"/>
                <a:cs typeface="微软雅黑" panose="020B0503020204020204" charset="-122"/>
              </a:rPr>
              <a:t>带火了小微商家</a:t>
            </a:r>
            <a:endParaRPr lang="zh-CN" altLang="en-US" sz="160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0" name="AutoShape 10"/>
          <p:cNvSpPr/>
          <p:nvPr/>
        </p:nvSpPr>
        <p:spPr>
          <a:xfrm>
            <a:off x="8118788" y="1338101"/>
            <a:ext cx="3333658" cy="4817902"/>
          </a:xfrm>
          <a:prstGeom prst="rect">
            <a:avLst/>
          </a:prstGeom>
          <a:solidFill>
            <a:schemeClr val="accent2">
              <a:lumMod val="75000"/>
              <a:alpha val="100000"/>
            </a:schemeClr>
          </a:solidFill>
        </p:spPr>
        <p:style>
          <a:lnRef idx="0">
            <a:schemeClr val="accent2"/>
          </a:lnRef>
          <a:fillRef idx="1">
            <a:schemeClr val="accent2"/>
          </a:fillRef>
          <a:effectRef idx="0">
            <a:schemeClr val="accent2"/>
          </a:effectRef>
          <a:fontRef idx="minor">
            <a:schemeClr val="lt1"/>
          </a:fontRef>
        </p:style>
      </p:sp>
      <p:sp>
        <p:nvSpPr>
          <p:cNvPr id="11" name="AutoShape 11"/>
          <p:cNvSpPr/>
          <p:nvPr/>
        </p:nvSpPr>
        <p:spPr>
          <a:xfrm>
            <a:off x="8118788" y="1338101"/>
            <a:ext cx="3333658" cy="1268015"/>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2" name="TextBox 12"/>
          <p:cNvSpPr txBox="1"/>
          <p:nvPr/>
        </p:nvSpPr>
        <p:spPr>
          <a:xfrm>
            <a:off x="8305230" y="1648894"/>
            <a:ext cx="2995145" cy="634365"/>
          </a:xfrm>
          <a:prstGeom prst="rect">
            <a:avLst/>
          </a:prstGeom>
        </p:spPr>
        <p:txBody>
          <a:bodyPr vert="horz" wrap="square" lIns="123825" tIns="123825" rIns="57150" bIns="123825" rtlCol="0" anchor="t" anchorCtr="0">
            <a:spAutoFit/>
          </a:bodyPr>
          <a:lstStyle/>
          <a:p>
            <a:pPr algn="ctr">
              <a:lnSpc>
                <a:spcPct val="120000"/>
              </a:lnSpc>
            </a:pPr>
            <a:r>
              <a:rPr lang="en-US" sz="2100" b="1">
                <a:solidFill>
                  <a:srgbClr val="FFFFFF"/>
                </a:solidFill>
                <a:latin typeface="微软雅黑" panose="020B0503020204020204" charset="-122"/>
                <a:ea typeface="微软雅黑" panose="020B0503020204020204" charset="-122"/>
                <a:cs typeface="微软雅黑" panose="020B0503020204020204" charset="-122"/>
                <a:sym typeface="+mn-ea"/>
              </a:rPr>
              <a:t>社会评价积极</a:t>
            </a:r>
            <a:endParaRPr lang="en-US" sz="2100"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8314120" y="2963397"/>
            <a:ext cx="2995145" cy="2463165"/>
          </a:xfrm>
          <a:prstGeom prst="rect">
            <a:avLst/>
          </a:prstGeom>
        </p:spPr>
        <p:txBody>
          <a:bodyPr vert="horz" wrap="square" lIns="123825" tIns="123825" rIns="57150" bIns="123825" rtlCol="0" anchor="t" anchorCtr="0">
            <a:spAutoFit/>
          </a:bodyPr>
          <a:lstStyle/>
          <a:p>
            <a:pPr>
              <a:lnSpc>
                <a:spcPct val="150000"/>
              </a:lnSpc>
            </a:pPr>
            <a:r>
              <a:rPr lang="en-US" sz="1600">
                <a:solidFill>
                  <a:srgbClr val="FFFFFF"/>
                </a:solidFill>
                <a:latin typeface="微软雅黑" panose="020B0503020204020204" charset="-122"/>
                <a:ea typeface="微软雅黑" panose="020B0503020204020204" charset="-122"/>
                <a:cs typeface="微软雅黑" panose="020B0503020204020204" charset="-122"/>
                <a:sym typeface="+mn-ea"/>
              </a:rPr>
              <a:t>杭州亚运会和亚残运会得到了社会各界的广泛关注和积极评价。大多数民众对亚运会和亚残运会的举办表示支持和认可，认为它们为亚洲和世界的体育事业发展做出了积极贡献。</a:t>
            </a:r>
            <a:endParaRPr lang="en-US" sz="1600">
              <a:solidFill>
                <a:srgbClr val="FFFFFF"/>
              </a:solidFill>
              <a:latin typeface="微软雅黑" panose="020B0503020204020204" charset="-122"/>
              <a:ea typeface="微软雅黑" panose="020B0503020204020204" charset="-122"/>
              <a:cs typeface="微软雅黑" panose="020B0503020204020204" charset="-122"/>
            </a:endParaRPr>
          </a:p>
        </p:txBody>
      </p:sp>
      <p:grpSp>
        <p:nvGrpSpPr>
          <p:cNvPr id="14" name="Group 14"/>
          <p:cNvGrpSpPr/>
          <p:nvPr/>
        </p:nvGrpSpPr>
        <p:grpSpPr>
          <a:xfrm>
            <a:off x="454963" y="93878"/>
            <a:ext cx="10641129" cy="763905"/>
            <a:chOff x="454963" y="93878"/>
            <a:chExt cx="10641129" cy="763905"/>
          </a:xfrm>
        </p:grpSpPr>
        <p:sp>
          <p:nvSpPr>
            <p:cNvPr id="15" name="AutoShape 15"/>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TextBox 35"/>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总结与展望：构建人类命运共同体</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36" name="TextBox 8"/>
          <p:cNvSpPr txBox="1"/>
          <p:nvPr>
            <p:custDataLst>
              <p:tags r:id="rId2"/>
            </p:custDataLst>
          </p:nvPr>
        </p:nvSpPr>
        <p:spPr>
          <a:xfrm>
            <a:off x="868045" y="1660525"/>
            <a:ext cx="2995930" cy="622935"/>
          </a:xfrm>
          <a:prstGeom prst="rect">
            <a:avLst/>
          </a:prstGeom>
        </p:spPr>
        <p:txBody>
          <a:bodyPr vert="horz" wrap="square" lIns="123825" tIns="123825" rIns="57150" bIns="123825" rtlCol="0" anchor="t" anchorCtr="0">
            <a:noAutofit/>
          </a:bodyPr>
          <a:p>
            <a:pPr algn="ctr">
              <a:lnSpc>
                <a:spcPct val="120000"/>
              </a:lnSpc>
            </a:pPr>
            <a:r>
              <a:rPr lang="zh-CN" altLang="en-US" sz="2100" b="1">
                <a:solidFill>
                  <a:srgbClr val="FFFFFF"/>
                </a:solidFill>
                <a:latin typeface="微软雅黑" panose="020B0503020204020204" charset="-122"/>
                <a:ea typeface="微软雅黑" panose="020B0503020204020204" charset="-122"/>
                <a:cs typeface="微软雅黑" panose="020B0503020204020204" charset="-122"/>
              </a:rPr>
              <a:t>窥见中国形象</a:t>
            </a:r>
            <a:endParaRPr lang="zh-CN" altLang="en-US" sz="2100"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0" name="文本框 39"/>
          <p:cNvSpPr txBox="1"/>
          <p:nvPr/>
        </p:nvSpPr>
        <p:spPr>
          <a:xfrm>
            <a:off x="990600" y="3095625"/>
            <a:ext cx="2713355" cy="1837690"/>
          </a:xfrm>
          <a:prstGeom prst="rect">
            <a:avLst/>
          </a:prstGeom>
          <a:noFill/>
        </p:spPr>
        <p:txBody>
          <a:bodyPr wrap="square" rtlCol="0">
            <a:noAutofit/>
          </a:bodyPr>
          <a:p>
            <a:pPr>
              <a:lnSpc>
                <a:spcPct val="140000"/>
              </a:lnSpc>
            </a:pPr>
            <a:r>
              <a:rPr lang="zh-CN" altLang="en-US" sz="1600">
                <a:solidFill>
                  <a:schemeClr val="bg2"/>
                </a:solidFill>
                <a:latin typeface="微软雅黑" panose="020B0503020204020204" charset="-122"/>
                <a:ea typeface="微软雅黑" panose="020B0503020204020204" charset="-122"/>
              </a:rPr>
              <a:t>杭州亚运会开幕式和闭幕式展现了中国的科技实力、文化魅力和体育精神，让世界见证了一个更和平、更团结、更包容、更美丽的亚细亚。</a:t>
            </a:r>
            <a:endParaRPr lang="zh-CN" altLang="en-US" sz="1600">
              <a:solidFill>
                <a:schemeClr val="bg2"/>
              </a:solidFill>
              <a:latin typeface="微软雅黑" panose="020B0503020204020204" charset="-122"/>
              <a:ea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14" name="Group 14"/>
          <p:cNvGrpSpPr/>
          <p:nvPr/>
        </p:nvGrpSpPr>
        <p:grpSpPr>
          <a:xfrm>
            <a:off x="454963" y="93878"/>
            <a:ext cx="10641129" cy="763905"/>
            <a:chOff x="454963" y="93878"/>
            <a:chExt cx="10641129" cy="763905"/>
          </a:xfrm>
        </p:grpSpPr>
        <p:sp>
          <p:nvSpPr>
            <p:cNvPr id="15" name="AutoShape 15"/>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TextBox 35"/>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总结与展望：构件人类命运共同体</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37" name="文本框 36"/>
          <p:cNvSpPr txBox="1"/>
          <p:nvPr/>
        </p:nvSpPr>
        <p:spPr>
          <a:xfrm>
            <a:off x="3657600" y="857885"/>
            <a:ext cx="4064000" cy="521970"/>
          </a:xfrm>
          <a:prstGeom prst="rect">
            <a:avLst/>
          </a:prstGeom>
          <a:noFill/>
        </p:spPr>
        <p:txBody>
          <a:bodyPr wrap="square" rtlCol="0">
            <a:spAutoFit/>
          </a:bodyPr>
          <a:p>
            <a:pPr algn="ctr"/>
            <a:r>
              <a:rPr lang="zh-CN" altLang="en-US" sz="2800" b="1">
                <a:latin typeface="微软雅黑" panose="020B0503020204020204" charset="-122"/>
                <a:ea typeface="微软雅黑" panose="020B0503020204020204" charset="-122"/>
              </a:rPr>
              <a:t>随机采访部分</a:t>
            </a:r>
            <a:endParaRPr lang="zh-CN" altLang="en-US" sz="2800" b="1">
              <a:latin typeface="微软雅黑" panose="020B0503020204020204" charset="-122"/>
              <a:ea typeface="微软雅黑" panose="020B0503020204020204" charset="-122"/>
            </a:endParaRPr>
          </a:p>
        </p:txBody>
      </p:sp>
      <p:pic>
        <p:nvPicPr>
          <p:cNvPr id="38" name="图片 37" descr="9DC1932E6370AB5F8D8E4111DD2DB681"/>
          <p:cNvPicPr>
            <a:picLocks noChangeAspect="1"/>
          </p:cNvPicPr>
          <p:nvPr/>
        </p:nvPicPr>
        <p:blipFill>
          <a:blip r:embed="rId2"/>
          <a:stretch>
            <a:fillRect/>
          </a:stretch>
        </p:blipFill>
        <p:spPr>
          <a:xfrm>
            <a:off x="6553200" y="1524000"/>
            <a:ext cx="5053330" cy="4740910"/>
          </a:xfrm>
          <a:prstGeom prst="rect">
            <a:avLst/>
          </a:prstGeom>
        </p:spPr>
      </p:pic>
      <p:pic>
        <p:nvPicPr>
          <p:cNvPr id="39" name="图片 38" descr="C3770312B5C4FF0623345B4D0B4C3276"/>
          <p:cNvPicPr>
            <a:picLocks noChangeAspect="1"/>
          </p:cNvPicPr>
          <p:nvPr/>
        </p:nvPicPr>
        <p:blipFill>
          <a:blip r:embed="rId3"/>
          <a:stretch>
            <a:fillRect/>
          </a:stretch>
        </p:blipFill>
        <p:spPr>
          <a:xfrm>
            <a:off x="304800" y="1524635"/>
            <a:ext cx="5768975" cy="4739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14" name="Group 14"/>
          <p:cNvGrpSpPr/>
          <p:nvPr/>
        </p:nvGrpSpPr>
        <p:grpSpPr>
          <a:xfrm>
            <a:off x="454963" y="93878"/>
            <a:ext cx="10641129" cy="763905"/>
            <a:chOff x="454963" y="93878"/>
            <a:chExt cx="10641129" cy="763905"/>
          </a:xfrm>
        </p:grpSpPr>
        <p:sp>
          <p:nvSpPr>
            <p:cNvPr id="15" name="AutoShape 15"/>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TextBox 35"/>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总结与展望：构件人类命运共同体</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2" name="文本框 1"/>
          <p:cNvSpPr txBox="1"/>
          <p:nvPr/>
        </p:nvSpPr>
        <p:spPr>
          <a:xfrm>
            <a:off x="914400" y="1143000"/>
            <a:ext cx="10182225" cy="4799965"/>
          </a:xfrm>
          <a:prstGeom prst="rect">
            <a:avLst/>
          </a:prstGeom>
          <a:noFill/>
        </p:spPr>
        <p:txBody>
          <a:bodyPr wrap="square" rtlCol="0">
            <a:spAutoFit/>
          </a:bodyPr>
          <a:p>
            <a:pPr indent="493395" fontAlgn="auto"/>
            <a:r>
              <a:rPr lang="zh-CN" altLang="en-US">
                <a:latin typeface="微软雅黑" panose="020B0503020204020204" charset="-122"/>
                <a:ea typeface="微软雅黑" panose="020B0503020204020204" charset="-122"/>
                <a:cs typeface="微软雅黑" panose="020B0503020204020204" charset="-122"/>
              </a:rPr>
              <a:t>杭州亚运会体现了中国“以体育促和平，以体育促团结，以体育促包容，构建人类命运共同体”的美好愿景。对于精神财富我们认为应当继承和发扬，以下是我们小组的一些建议：</a:t>
            </a:r>
            <a:endParaRPr lang="zh-CN" altLang="en-US">
              <a:latin typeface="微软雅黑" panose="020B0503020204020204" charset="-122"/>
              <a:ea typeface="微软雅黑" panose="020B0503020204020204" charset="-122"/>
              <a:cs typeface="微软雅黑" panose="020B0503020204020204" charset="-122"/>
            </a:endParaRPr>
          </a:p>
          <a:p>
            <a:pPr indent="493395" fontAlgn="auto"/>
            <a:r>
              <a:rPr lang="zh-CN" altLang="en-US">
                <a:latin typeface="微软雅黑" panose="020B0503020204020204" charset="-122"/>
                <a:ea typeface="微软雅黑" panose="020B0503020204020204" charset="-122"/>
                <a:cs typeface="微软雅黑" panose="020B0503020204020204" charset="-122"/>
              </a:rPr>
              <a:t>首先，深化对亚运会和亚残运会社会评价的认识。虽然亚运会和亚残运会在社会上广受关注，且获得了积极评价，但仍需加强对民众的宣传和教育，以提升他们对亚运会和亚残运会的认知与理解。与此同时，还应关注不同群体对亚运会和亚残运会的不同观点和需求，进而更好地满足他们的期望与需要。</a:t>
            </a:r>
            <a:endParaRPr lang="zh-CN" altLang="en-US">
              <a:latin typeface="微软雅黑" panose="020B0503020204020204" charset="-122"/>
              <a:ea typeface="微软雅黑" panose="020B0503020204020204" charset="-122"/>
              <a:cs typeface="微软雅黑" panose="020B0503020204020204" charset="-122"/>
            </a:endParaRPr>
          </a:p>
          <a:p>
            <a:pPr indent="493395" fontAlgn="auto"/>
            <a:r>
              <a:rPr lang="zh-CN" altLang="en-US">
                <a:latin typeface="微软雅黑" panose="020B0503020204020204" charset="-122"/>
                <a:ea typeface="微软雅黑" panose="020B0503020204020204" charset="-122"/>
                <a:cs typeface="微软雅黑" panose="020B0503020204020204" charset="-122"/>
              </a:rPr>
              <a:t>其次，挖掘亚运会和亚残运会的重大意义。除了对亚洲和世界的体育事业发展做出的积极贡献外，还需要进一步挖掘亚运会和亚残运会在促进文化交流、推动经济发展、提高城市品质等方面的重大意义。这些方面的意义不仅有助于提升亚运会和亚残运会的社会价值，也有助于推动亚洲和世界的可持续发展。</a:t>
            </a:r>
            <a:endParaRPr lang="zh-CN" altLang="en-US">
              <a:latin typeface="微软雅黑" panose="020B0503020204020204" charset="-122"/>
              <a:ea typeface="微软雅黑" panose="020B0503020204020204" charset="-122"/>
              <a:cs typeface="微软雅黑" panose="020B0503020204020204" charset="-122"/>
            </a:endParaRPr>
          </a:p>
          <a:p>
            <a:pPr indent="493395" fontAlgn="auto"/>
            <a:r>
              <a:rPr lang="zh-CN" altLang="en-US">
                <a:latin typeface="微软雅黑" panose="020B0503020204020204" charset="-122"/>
                <a:ea typeface="微软雅黑" panose="020B0503020204020204" charset="-122"/>
                <a:cs typeface="微软雅黑" panose="020B0503020204020204" charset="-122"/>
              </a:rPr>
              <a:t>最后，拓展亚运会和亚残运会的世界影响。随着全球化进程的加快和信息技术的发展，亚运会和亚残运会的全球影响力将愈发深远。因此，我们应积极拓展亚运会和亚残运会与国际体育组织及各国之间的合作与交流，推动亚洲乃至全球体育事业的发展。同时，还需强化亚洲文化的传播与推广，提升亚洲文化在国际舞台上的地位与影响力。</a:t>
            </a:r>
            <a:endParaRPr lang="zh-CN" altLang="en-US">
              <a:latin typeface="微软雅黑" panose="020B0503020204020204" charset="-122"/>
              <a:ea typeface="微软雅黑" panose="020B0503020204020204" charset="-122"/>
              <a:cs typeface="微软雅黑" panose="020B0503020204020204" charset="-122"/>
            </a:endParaRPr>
          </a:p>
          <a:p>
            <a:pPr indent="493395" fontAlgn="auto"/>
            <a:r>
              <a:rPr lang="zh-CN" altLang="en-US">
                <a:latin typeface="微软雅黑" panose="020B0503020204020204" charset="-122"/>
                <a:ea typeface="微软雅黑" panose="020B0503020204020204" charset="-122"/>
                <a:cs typeface="微软雅黑" panose="020B0503020204020204" charset="-122"/>
              </a:rPr>
              <a:t>在杭州，在浙江，世界见证了一个更和平、更团结、更包容、更美丽的亚细亚。亚运圣火虽已熄灭，但圣火光芒将永远照耀亚洲大陆。心心相融，记忆之河便不会干涸；爱达未来，记忆之花便永不凋零。</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0000" r="4500" b="14923"/>
          <a:stretch>
            <a:fillRect/>
          </a:stretch>
        </p:blipFill>
        <p:spPr>
          <a:xfrm>
            <a:off x="9631680" y="0"/>
            <a:ext cx="2240281" cy="4162886"/>
          </a:xfrm>
          <a:prstGeom prst="rect">
            <a:avLst/>
          </a:prstGeom>
        </p:spPr>
      </p:pic>
      <p:sp>
        <p:nvSpPr>
          <p:cNvPr id="3" name="TextBox 3"/>
          <p:cNvSpPr txBox="1"/>
          <p:nvPr/>
        </p:nvSpPr>
        <p:spPr>
          <a:xfrm>
            <a:off x="1616380" y="2081443"/>
            <a:ext cx="8959336" cy="1606883"/>
          </a:xfrm>
          <a:prstGeom prst="rect">
            <a:avLst/>
          </a:prstGeom>
        </p:spPr>
        <p:txBody>
          <a:bodyPr vert="horz" wrap="square" lIns="91440" tIns="45720" rIns="91440" bIns="45720" rtlCol="0" anchor="ctr" anchorCtr="1">
            <a:normAutofit/>
          </a:bodyPr>
          <a:lstStyle/>
          <a:p>
            <a:pPr algn="ctr">
              <a:lnSpc>
                <a:spcPct val="100000"/>
              </a:lnSpc>
              <a:spcBef>
                <a:spcPts val="375"/>
              </a:spcBef>
            </a:pPr>
            <a:r>
              <a:rPr lang="en-US" sz="8775">
                <a:solidFill>
                  <a:srgbClr val="42656C"/>
                </a:solidFill>
                <a:latin typeface="微软雅黑" panose="020B0503020204020204" charset="-122"/>
                <a:ea typeface="微软雅黑" panose="020B0503020204020204" charset="-122"/>
                <a:cs typeface="微软雅黑" panose="020B0503020204020204" charset="-122"/>
              </a:rPr>
              <a:t>THANK YOU</a:t>
            </a:r>
            <a:endParaRPr lang="en-US" sz="8775">
              <a:solidFill>
                <a:srgbClr val="42656C"/>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4270750" y="3688326"/>
            <a:ext cx="3650501" cy="681990"/>
          </a:xfrm>
          <a:prstGeom prst="rect">
            <a:avLst/>
          </a:prstGeom>
        </p:spPr>
        <p:txBody>
          <a:bodyPr vert="horz" wrap="square" lIns="91440" tIns="45720" rIns="91440" bIns="45720" rtlCol="0" anchor="ctr" anchorCtr="1">
            <a:normAutofit/>
          </a:bodyPr>
          <a:lstStyle/>
          <a:p>
            <a:pPr>
              <a:lnSpc>
                <a:spcPct val="100000"/>
              </a:lnSpc>
              <a:spcBef>
                <a:spcPts val="375"/>
              </a:spcBef>
            </a:pPr>
            <a:r>
              <a:rPr lang="en-US" sz="3525">
                <a:solidFill>
                  <a:srgbClr val="42656C"/>
                </a:solidFill>
                <a:latin typeface="微软雅黑" panose="020B0503020204020204" charset="-122"/>
                <a:ea typeface="微软雅黑" panose="020B0503020204020204" charset="-122"/>
                <a:cs typeface="微软雅黑" panose="020B0503020204020204" charset="-122"/>
              </a:rPr>
              <a:t>感谢各位观看</a:t>
            </a:r>
            <a:endParaRPr lang="en-US" sz="3525">
              <a:solidFill>
                <a:srgbClr val="42656C"/>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238315" y="1654104"/>
            <a:ext cx="1715371" cy="1710856"/>
          </a:xfrm>
          <a:prstGeom prst="ellipse">
            <a:avLst/>
          </a:prstGeom>
          <a:solidFill>
            <a:srgbClr val="42656C">
              <a:alpha val="100000"/>
            </a:srgbClr>
          </a:solidFill>
        </p:spPr>
      </p:sp>
      <p:sp>
        <p:nvSpPr>
          <p:cNvPr id="3" name="TextBox 3"/>
          <p:cNvSpPr txBox="1"/>
          <p:nvPr/>
        </p:nvSpPr>
        <p:spPr>
          <a:xfrm>
            <a:off x="5262869" y="1841925"/>
            <a:ext cx="1666262" cy="1335214"/>
          </a:xfrm>
          <a:prstGeom prst="rect">
            <a:avLst/>
          </a:prstGeom>
          <a:noFill/>
        </p:spPr>
        <p:txBody>
          <a:bodyPr vert="horz" wrap="square" lIns="91440" tIns="45720" rIns="91440" bIns="45720" rtlCol="0" anchor="ctr" anchorCtr="1">
            <a:normAutofit/>
          </a:bodyPr>
          <a:lstStyle/>
          <a:p>
            <a:pPr algn="ctr">
              <a:lnSpc>
                <a:spcPct val="100000"/>
              </a:lnSpc>
            </a:pPr>
            <a:r>
              <a:rPr lang="en-US" sz="7575" b="1">
                <a:solidFill>
                  <a:schemeClr val="lt1"/>
                </a:solidFill>
                <a:latin typeface="微软雅黑" panose="020B0503020204020204" charset="-122"/>
                <a:ea typeface="微软雅黑" panose="020B0503020204020204" charset="-122"/>
                <a:cs typeface="微软雅黑" panose="020B0503020204020204" charset="-122"/>
              </a:rPr>
              <a:t>01</a:t>
            </a:r>
            <a:endParaRPr lang="en-US" sz="7575" b="1">
              <a:solidFill>
                <a:schemeClr val="lt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62201" y="3647100"/>
            <a:ext cx="11309760" cy="2285740"/>
          </a:xfrm>
          <a:prstGeom prst="rect">
            <a:avLst/>
          </a:prstGeom>
        </p:spPr>
        <p:txBody>
          <a:bodyPr vert="horz" wrap="square" lIns="91440" tIns="45720" rIns="91440" bIns="45720" rtlCol="0" anchor="t" anchorCtr="1">
            <a:normAutofit/>
          </a:bodyPr>
          <a:lstStyle/>
          <a:p>
            <a:pPr algn="ctr">
              <a:lnSpc>
                <a:spcPct val="120000"/>
              </a:lnSpc>
              <a:spcBef>
                <a:spcPts val="375"/>
              </a:spcBef>
            </a:pPr>
            <a:r>
              <a:rPr lang="en-US" sz="4500" b="1">
                <a:solidFill>
                  <a:srgbClr val="42656C"/>
                </a:solidFill>
                <a:latin typeface="微软雅黑" panose="020B0503020204020204" charset="-122"/>
                <a:ea typeface="微软雅黑" panose="020B0503020204020204" charset="-122"/>
                <a:cs typeface="微软雅黑" panose="020B0503020204020204" charset="-122"/>
              </a:rPr>
              <a:t>以体育促和平</a:t>
            </a:r>
            <a:endParaRPr lang="en-US" sz="4500" b="1">
              <a:solidFill>
                <a:srgbClr val="42656C"/>
              </a:solidFill>
              <a:latin typeface="微软雅黑" panose="020B0503020204020204" charset="-122"/>
              <a:ea typeface="微软雅黑" panose="020B0503020204020204" charset="-122"/>
              <a:cs typeface="微软雅黑" panose="020B0503020204020204" charset="-122"/>
            </a:endParaRPr>
          </a:p>
        </p:txBody>
      </p:sp>
      <p:pic>
        <p:nvPicPr>
          <p:cNvPr id="5" name="Picture 5"/>
          <p:cNvPicPr>
            <a:picLocks noChangeAspect="1"/>
          </p:cNvPicPr>
          <p:nvPr/>
        </p:nvPicPr>
        <p:blipFill>
          <a:blip r:embed="rId2"/>
          <a:srcRect l="80000" r="4500" b="14923"/>
          <a:stretch>
            <a:fillRect/>
          </a:stretch>
        </p:blipFill>
        <p:spPr>
          <a:xfrm>
            <a:off x="9631680" y="0"/>
            <a:ext cx="2240281" cy="41628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799389" y="734723"/>
            <a:ext cx="6734175" cy="1495425"/>
          </a:xfrm>
          <a:prstGeom prst="rect">
            <a:avLst/>
          </a:prstGeom>
        </p:spPr>
        <p:txBody>
          <a:bodyPr vert="horz" wrap="square" lIns="123825" tIns="123825" rIns="57150" bIns="123825" rtlCol="0" anchor="t" anchorCtr="0">
            <a:spAutoFit/>
          </a:bodyPr>
          <a:lstStyle/>
          <a:p>
            <a:pPr>
              <a:lnSpc>
                <a:spcPct val="174000"/>
              </a:lnSpc>
            </a:pP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a:p>
            <a:pPr>
              <a:lnSpc>
                <a:spcPct val="174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搭建交流平台</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761924" y="2133652"/>
            <a:ext cx="6734175" cy="1494155"/>
          </a:xfrm>
          <a:prstGeom prst="rect">
            <a:avLst/>
          </a:prstGeom>
        </p:spPr>
        <p:txBody>
          <a:bodyPr vert="horz" wrap="square" lIns="123825" tIns="123825" rIns="57150" bIns="123825" rtlCol="0" anchor="t" anchorCtr="0">
            <a:spAutoFit/>
          </a:bodyPr>
          <a:lstStyle/>
          <a:p>
            <a:pPr>
              <a:lnSpc>
                <a:spcPct val="150000"/>
              </a:lnSpc>
            </a:pPr>
            <a:r>
              <a:rPr lang="en-US">
                <a:solidFill>
                  <a:schemeClr val="dk1"/>
                </a:solidFill>
                <a:latin typeface="微软雅黑" panose="020B0503020204020204" charset="-122"/>
                <a:ea typeface="微软雅黑" panose="020B0503020204020204" charset="-122"/>
                <a:cs typeface="微软雅黑" panose="020B0503020204020204" charset="-122"/>
              </a:rPr>
              <a:t>亚运会与亚残运会作为亚洲最高级别的综合性体育赛事，为亚洲各国和地区提供了一个重要的交流平台，促进了不同文化、不同民族间的相互了解和友谊。</a:t>
            </a:r>
            <a:endParaRPr lang="en-US">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761983" y="3733874"/>
            <a:ext cx="6524625" cy="871220"/>
          </a:xfrm>
          <a:prstGeom prst="rect">
            <a:avLst/>
          </a:prstGeom>
        </p:spPr>
        <p:txBody>
          <a:bodyPr vert="horz" wrap="square" lIns="123825" tIns="123825" rIns="57150" bIns="123825" rtlCol="0" anchor="t" anchorCtr="0">
            <a:spAutoFit/>
          </a:bodyPr>
          <a:lstStyle/>
          <a:p>
            <a:pPr>
              <a:lnSpc>
                <a:spcPct val="174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传播体育精神</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685783" y="4461160"/>
            <a:ext cx="6810375" cy="1494155"/>
          </a:xfrm>
          <a:prstGeom prst="rect">
            <a:avLst/>
          </a:prstGeom>
        </p:spPr>
        <p:txBody>
          <a:bodyPr vert="horz" wrap="square" lIns="123825" tIns="123825" rIns="57150" bIns="123825" rtlCol="0" anchor="t" anchorCtr="0">
            <a:spAutoFit/>
          </a:bodyPr>
          <a:lstStyle/>
          <a:p>
            <a:pPr>
              <a:lnSpc>
                <a:spcPct val="150000"/>
              </a:lnSpc>
            </a:pPr>
            <a:r>
              <a:rPr lang="en-US">
                <a:solidFill>
                  <a:schemeClr val="dk1"/>
                </a:solidFill>
                <a:latin typeface="微软雅黑" panose="020B0503020204020204" charset="-122"/>
                <a:ea typeface="微软雅黑" panose="020B0503020204020204" charset="-122"/>
                <a:cs typeface="微软雅黑" panose="020B0503020204020204" charset="-122"/>
              </a:rPr>
              <a:t>体育赛事所倡导的“更快、更高、更强”的奥林匹克精神，以及“团结、友谊、进步”的亚运精神，通过亚运会与亚残运会的传播，增进了亚洲各国人民之间的情感联系和文化认同。</a:t>
            </a:r>
            <a:endParaRPr lang="en-US">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6" name="AutoShape 6"/>
          <p:cNvSpPr/>
          <p:nvPr/>
        </p:nvSpPr>
        <p:spPr>
          <a:xfrm>
            <a:off x="884406" y="5955116"/>
            <a:ext cx="701468" cy="122998"/>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7" name="AutoShape 7"/>
          <p:cNvSpPr/>
          <p:nvPr/>
        </p:nvSpPr>
        <p:spPr>
          <a:xfrm>
            <a:off x="831494" y="5955116"/>
            <a:ext cx="122998" cy="122998"/>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1514246" y="5955116"/>
            <a:ext cx="122998" cy="122998"/>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cxnSp>
        <p:nvCxnSpPr>
          <p:cNvPr id="9" name="Connector 9"/>
          <p:cNvCxnSpPr/>
          <p:nvPr/>
        </p:nvCxnSpPr>
        <p:spPr>
          <a:xfrm>
            <a:off x="1585874" y="6029346"/>
            <a:ext cx="6181975" cy="0"/>
          </a:xfrm>
          <a:prstGeom prst="line">
            <a:avLst/>
          </a:prstGeom>
          <a:ln w="14288">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id="11" name="AutoShape 11"/>
          <p:cNvSpPr/>
          <p:nvPr/>
        </p:nvSpPr>
        <p:spPr>
          <a:xfrm>
            <a:off x="852680" y="3629459"/>
            <a:ext cx="701468" cy="122998"/>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799768" y="3629459"/>
            <a:ext cx="122998" cy="122998"/>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1482520" y="3629459"/>
            <a:ext cx="122998" cy="122998"/>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cxnSp>
        <p:nvCxnSpPr>
          <p:cNvPr id="14" name="Connector 14"/>
          <p:cNvCxnSpPr/>
          <p:nvPr/>
        </p:nvCxnSpPr>
        <p:spPr>
          <a:xfrm>
            <a:off x="1554148" y="3703689"/>
            <a:ext cx="6181975" cy="0"/>
          </a:xfrm>
          <a:prstGeom prst="line">
            <a:avLst/>
          </a:prstGeom>
          <a:ln w="14288">
            <a:solidFill>
              <a:schemeClr val="accent1"/>
            </a:solidFill>
            <a:prstDash val="dash"/>
          </a:ln>
        </p:spPr>
        <p:style>
          <a:lnRef idx="0">
            <a:schemeClr val="accent1"/>
          </a:lnRef>
          <a:fillRef idx="1">
            <a:schemeClr val="accent1"/>
          </a:fillRef>
          <a:effectRef idx="0">
            <a:schemeClr val="accent1"/>
          </a:effectRef>
          <a:fontRef idx="minor">
            <a:schemeClr val="lt1"/>
          </a:fontRef>
        </p:style>
      </p:cxnSp>
      <p:grpSp>
        <p:nvGrpSpPr>
          <p:cNvPr id="15" name="Group 15"/>
          <p:cNvGrpSpPr/>
          <p:nvPr/>
        </p:nvGrpSpPr>
        <p:grpSpPr>
          <a:xfrm>
            <a:off x="454963" y="152298"/>
            <a:ext cx="10657639" cy="763905"/>
            <a:chOff x="454963" y="152298"/>
            <a:chExt cx="10657639" cy="763905"/>
          </a:xfrm>
        </p:grpSpPr>
        <p:sp>
          <p:nvSpPr>
            <p:cNvPr id="16" name="AutoShape 16"/>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6" name="TextBox 36"/>
            <p:cNvSpPr txBox="1"/>
            <p:nvPr/>
          </p:nvSpPr>
          <p:spPr>
            <a:xfrm>
              <a:off x="1111352" y="15229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以体育促和平</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pic>
        <p:nvPicPr>
          <p:cNvPr id="37" name="图片 36" descr="f3664ef51f0afbb8f29d51b6baf72cf"/>
          <p:cNvPicPr>
            <a:picLocks noChangeAspect="1"/>
          </p:cNvPicPr>
          <p:nvPr/>
        </p:nvPicPr>
        <p:blipFill>
          <a:blip r:embed="rId2"/>
          <a:stretch>
            <a:fillRect/>
          </a:stretch>
        </p:blipFill>
        <p:spPr>
          <a:xfrm>
            <a:off x="8153400" y="3657600"/>
            <a:ext cx="3401695" cy="2753995"/>
          </a:xfrm>
          <a:prstGeom prst="rect">
            <a:avLst/>
          </a:prstGeom>
        </p:spPr>
      </p:pic>
      <p:pic>
        <p:nvPicPr>
          <p:cNvPr id="39" name="Picture 10"/>
          <p:cNvPicPr>
            <a:picLocks noChangeAspect="1"/>
          </p:cNvPicPr>
          <p:nvPr>
            <p:custDataLst>
              <p:tags r:id="rId3"/>
            </p:custDataLst>
          </p:nvPr>
        </p:nvPicPr>
        <p:blipFill>
          <a:blip r:embed="rId4">
            <a:alphaModFix amt="70000"/>
          </a:blip>
          <a:srcRect l="25063" r="25063"/>
          <a:stretch>
            <a:fillRect/>
          </a:stretch>
        </p:blipFill>
        <p:spPr>
          <a:xfrm>
            <a:off x="8153400" y="770890"/>
            <a:ext cx="3401695" cy="26504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Freeform 2"/>
          <p:cNvSpPr/>
          <p:nvPr/>
        </p:nvSpPr>
        <p:spPr>
          <a:xfrm>
            <a:off x="4073227" y="1168478"/>
            <a:ext cx="455409" cy="206922"/>
          </a:xfrm>
          <a:custGeom>
            <a:avLst/>
            <a:gdLst/>
            <a:ahLst/>
            <a:cxnLst/>
            <a:rect l="l" t="t" r="r" b="b"/>
            <a:pathLst>
              <a:path w="1905000" h="1905000">
                <a:moveTo>
                  <a:pt x="0" y="0"/>
                </a:moveTo>
                <a:lnTo>
                  <a:pt x="1428750" y="0"/>
                </a:lnTo>
                <a:lnTo>
                  <a:pt x="1905000" y="1905000"/>
                </a:lnTo>
                <a:lnTo>
                  <a:pt x="476250" y="1905000"/>
                </a:lnTo>
                <a:lnTo>
                  <a:pt x="0" y="0"/>
                </a:lnTo>
                <a:close/>
              </a:path>
            </a:pathLst>
          </a:custGeom>
          <a:solidFill>
            <a:schemeClr val="accent2">
              <a:lumMod val="75000"/>
              <a:alpha val="50000"/>
            </a:schemeClr>
          </a:solidFill>
        </p:spPr>
        <p:style>
          <a:lnRef idx="0">
            <a:schemeClr val="accent2"/>
          </a:lnRef>
          <a:fillRef idx="1">
            <a:schemeClr val="accent2"/>
          </a:fillRef>
          <a:effectRef idx="0">
            <a:schemeClr val="accent2"/>
          </a:effectRef>
          <a:fontRef idx="minor">
            <a:schemeClr val="lt1"/>
          </a:fontRef>
        </p:style>
      </p:sp>
      <p:sp>
        <p:nvSpPr>
          <p:cNvPr id="3" name="AutoShape 3"/>
          <p:cNvSpPr/>
          <p:nvPr/>
        </p:nvSpPr>
        <p:spPr>
          <a:xfrm>
            <a:off x="472404" y="1375400"/>
            <a:ext cx="11247191" cy="4699510"/>
          </a:xfrm>
          <a:prstGeom prst="rect">
            <a:avLst/>
          </a:prstGeom>
          <a:solidFill>
            <a:schemeClr val="accent2">
              <a:alpha val="80000"/>
            </a:schemeClr>
          </a:solidFill>
        </p:spPr>
        <p:style>
          <a:lnRef idx="0">
            <a:schemeClr val="accent2"/>
          </a:lnRef>
          <a:fillRef idx="1">
            <a:schemeClr val="accent2"/>
          </a:fillRef>
          <a:effectRef idx="0">
            <a:schemeClr val="accent2"/>
          </a:effectRef>
          <a:fontRef idx="minor">
            <a:schemeClr val="lt1"/>
          </a:fontRef>
        </p:style>
      </p:sp>
      <p:pic>
        <p:nvPicPr>
          <p:cNvPr id="4" name="Picture 4"/>
          <p:cNvPicPr>
            <a:picLocks noChangeAspect="1"/>
          </p:cNvPicPr>
          <p:nvPr/>
        </p:nvPicPr>
        <p:blipFill>
          <a:blip r:embed="rId2">
            <a:alphaModFix amt="100000"/>
          </a:blip>
          <a:srcRect l="24906" r="24906"/>
          <a:stretch>
            <a:fillRect/>
          </a:stretch>
        </p:blipFill>
        <p:spPr>
          <a:xfrm>
            <a:off x="740688" y="1168478"/>
            <a:ext cx="3679824" cy="4906431"/>
          </a:xfrm>
          <a:prstGeom prst="parallelogram">
            <a:avLst/>
          </a:prstGeom>
        </p:spPr>
      </p:pic>
      <p:sp>
        <p:nvSpPr>
          <p:cNvPr id="5" name="AutoShape 5"/>
          <p:cNvSpPr/>
          <p:nvPr/>
        </p:nvSpPr>
        <p:spPr>
          <a:xfrm>
            <a:off x="2499430" y="6236295"/>
            <a:ext cx="9220165" cy="67345"/>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6" name="AutoShape 6"/>
          <p:cNvSpPr/>
          <p:nvPr/>
        </p:nvSpPr>
        <p:spPr>
          <a:xfrm>
            <a:off x="483810" y="6236295"/>
            <a:ext cx="740059" cy="67345"/>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7" name="AutoShape 7"/>
          <p:cNvSpPr/>
          <p:nvPr/>
        </p:nvSpPr>
        <p:spPr>
          <a:xfrm>
            <a:off x="1375876" y="6200641"/>
            <a:ext cx="158719" cy="158719"/>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1607200" y="6207253"/>
            <a:ext cx="147382" cy="147382"/>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9" name="AutoShape 9"/>
          <p:cNvSpPr/>
          <p:nvPr/>
        </p:nvSpPr>
        <p:spPr>
          <a:xfrm>
            <a:off x="1827186" y="6213864"/>
            <a:ext cx="136045" cy="136045"/>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0" name="AutoShape 10"/>
          <p:cNvSpPr/>
          <p:nvPr/>
        </p:nvSpPr>
        <p:spPr>
          <a:xfrm>
            <a:off x="2027323" y="6220476"/>
            <a:ext cx="124708" cy="12470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2224635" y="6214895"/>
            <a:ext cx="113371" cy="113371"/>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2" name="TextBox 12"/>
          <p:cNvSpPr txBox="1"/>
          <p:nvPr/>
        </p:nvSpPr>
        <p:spPr>
          <a:xfrm>
            <a:off x="4800600" y="1676171"/>
            <a:ext cx="6467541" cy="850265"/>
          </a:xfrm>
          <a:prstGeom prst="rect">
            <a:avLst/>
          </a:prstGeom>
        </p:spPr>
        <p:txBody>
          <a:bodyPr vert="horz" wrap="square" lIns="123825" tIns="123825" rIns="57150" bIns="123825" rtlCol="0" anchor="t" anchorCtr="0">
            <a:spAutoFit/>
          </a:bodyPr>
          <a:lstStyle/>
          <a:p>
            <a:pPr>
              <a:lnSpc>
                <a:spcPct val="140000"/>
              </a:lnSpc>
            </a:pPr>
            <a:r>
              <a:rPr lang="en-US" sz="2800" b="1">
                <a:solidFill>
                  <a:srgbClr val="FFFFFF"/>
                </a:solidFill>
                <a:latin typeface="微软雅黑" panose="020B0503020204020204" charset="-122"/>
                <a:ea typeface="微软雅黑" panose="020B0503020204020204" charset="-122"/>
                <a:cs typeface="微软雅黑" panose="020B0503020204020204" charset="-122"/>
              </a:rPr>
              <a:t>促进政治互信</a:t>
            </a:r>
            <a:endParaRPr lang="en-US" sz="2800"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4754880" y="2304006"/>
            <a:ext cx="6240618" cy="1078230"/>
          </a:xfrm>
          <a:prstGeom prst="rect">
            <a:avLst/>
          </a:prstGeom>
        </p:spPr>
        <p:txBody>
          <a:bodyPr vert="horz" wrap="square" lIns="123825" tIns="123825" rIns="57150" bIns="123825" rtlCol="0" anchor="t" anchorCtr="0">
            <a:spAutoFit/>
          </a:bodyPr>
          <a:lstStyle/>
          <a:p>
            <a:pPr>
              <a:lnSpc>
                <a:spcPct val="150000"/>
              </a:lnSpc>
            </a:pPr>
            <a:r>
              <a:rPr lang="en-US">
                <a:solidFill>
                  <a:srgbClr val="FFFFFF"/>
                </a:solidFill>
                <a:latin typeface="微软雅黑" panose="020B0503020204020204" charset="-122"/>
                <a:ea typeface="微软雅黑" panose="020B0503020204020204" charset="-122"/>
                <a:cs typeface="微软雅黑" panose="020B0503020204020204" charset="-122"/>
              </a:rPr>
              <a:t>亚运会与亚残运会的举办，有助于增进亚洲各国政府间的政治互信，为地区和平稳定与发展创造有利条件。</a:t>
            </a:r>
            <a:endParaRPr lang="en-US">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4724400" y="3505275"/>
            <a:ext cx="6240618" cy="850265"/>
          </a:xfrm>
          <a:prstGeom prst="rect">
            <a:avLst/>
          </a:prstGeom>
        </p:spPr>
        <p:txBody>
          <a:bodyPr vert="horz" wrap="square" lIns="123825" tIns="123825" rIns="57150" bIns="123825" rtlCol="0" anchor="t" anchorCtr="0">
            <a:spAutoFit/>
          </a:bodyPr>
          <a:lstStyle/>
          <a:p>
            <a:pPr>
              <a:lnSpc>
                <a:spcPct val="140000"/>
              </a:lnSpc>
            </a:pPr>
            <a:r>
              <a:rPr lang="en-US" sz="2800" b="1">
                <a:solidFill>
                  <a:srgbClr val="FFFFFF"/>
                </a:solidFill>
                <a:latin typeface="微软雅黑" panose="020B0503020204020204" charset="-122"/>
                <a:ea typeface="微软雅黑" panose="020B0503020204020204" charset="-122"/>
                <a:cs typeface="微软雅黑" panose="020B0503020204020204" charset="-122"/>
              </a:rPr>
              <a:t>加强经贸合作</a:t>
            </a:r>
            <a:endParaRPr lang="en-US" sz="2800"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4754880" y="4114875"/>
            <a:ext cx="6240618" cy="1494155"/>
          </a:xfrm>
          <a:prstGeom prst="rect">
            <a:avLst/>
          </a:prstGeom>
        </p:spPr>
        <p:txBody>
          <a:bodyPr vert="horz" wrap="square" lIns="123825" tIns="123825" rIns="57150" bIns="123825" rtlCol="0" anchor="t" anchorCtr="0">
            <a:spAutoFit/>
          </a:bodyPr>
          <a:lstStyle/>
          <a:p>
            <a:pPr>
              <a:lnSpc>
                <a:spcPct val="150000"/>
              </a:lnSpc>
            </a:pPr>
            <a:r>
              <a:rPr lang="en-US">
                <a:solidFill>
                  <a:srgbClr val="FFFFFF"/>
                </a:solidFill>
                <a:latin typeface="微软雅黑" panose="020B0503020204020204" charset="-122"/>
                <a:ea typeface="微软雅黑" panose="020B0503020204020204" charset="-122"/>
                <a:cs typeface="微软雅黑" panose="020B0503020204020204" charset="-122"/>
              </a:rPr>
              <a:t>亚运会与亚残运会的筹备和举办过程中，涉及大量的基础设施建设、物资采购和服务提供等，为亚洲各国企业提供了广阔的商机，推动了区域经贸合作的发展。</a:t>
            </a:r>
            <a:endParaRPr lang="en-US">
              <a:solidFill>
                <a:srgbClr val="FFFFFF"/>
              </a:solidFill>
              <a:latin typeface="微软雅黑" panose="020B0503020204020204" charset="-122"/>
              <a:ea typeface="微软雅黑" panose="020B0503020204020204" charset="-122"/>
              <a:cs typeface="微软雅黑" panose="020B0503020204020204" charset="-122"/>
            </a:endParaRPr>
          </a:p>
        </p:txBody>
      </p:sp>
      <p:grpSp>
        <p:nvGrpSpPr>
          <p:cNvPr id="16" name="Group 16"/>
          <p:cNvGrpSpPr/>
          <p:nvPr/>
        </p:nvGrpSpPr>
        <p:grpSpPr>
          <a:xfrm>
            <a:off x="454963" y="93878"/>
            <a:ext cx="10641129" cy="763905"/>
            <a:chOff x="454963" y="93878"/>
            <a:chExt cx="10641129" cy="763905"/>
          </a:xfrm>
        </p:grpSpPr>
        <p:sp>
          <p:nvSpPr>
            <p:cNvPr id="17" name="AutoShape 1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TextBox 37"/>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以体育促和平</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39115" y="1295400"/>
            <a:ext cx="7918450" cy="2438400"/>
          </a:xfrm>
          <a:prstGeom prst="round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3" name="TextBox 3"/>
          <p:cNvSpPr txBox="1"/>
          <p:nvPr/>
        </p:nvSpPr>
        <p:spPr>
          <a:xfrm>
            <a:off x="763905" y="1981200"/>
            <a:ext cx="9754235" cy="1494155"/>
          </a:xfrm>
          <a:prstGeom prst="rect">
            <a:avLst/>
          </a:prstGeom>
        </p:spPr>
        <p:txBody>
          <a:bodyPr vert="horz" wrap="square" lIns="123825" tIns="123825" rIns="57150" bIns="123825" rtlCol="0" anchor="t" anchorCtr="0">
            <a:spAutoFit/>
          </a:bodyPr>
          <a:lstStyle/>
          <a:p>
            <a:pPr>
              <a:lnSpc>
                <a:spcPct val="150000"/>
              </a:lnSpc>
            </a:pPr>
            <a:r>
              <a:rPr lang="en-US">
                <a:solidFill>
                  <a:srgbClr val="FFFFFF"/>
                </a:solidFill>
                <a:latin typeface="微软雅黑" panose="020B0503020204020204" charset="-122"/>
                <a:ea typeface="微软雅黑" panose="020B0503020204020204" charset="-122"/>
                <a:cs typeface="微软雅黑" panose="020B0503020204020204" charset="-122"/>
              </a:rPr>
              <a:t>历史上，一些亚洲国家间曾存在矛盾与纷争。通过亚运会与亚残运会</a:t>
            </a:r>
            <a:endParaRPr lang="en-US">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solidFill>
                  <a:srgbClr val="FFFFFF"/>
                </a:solidFill>
                <a:latin typeface="微软雅黑" panose="020B0503020204020204" charset="-122"/>
                <a:ea typeface="微软雅黑" panose="020B0503020204020204" charset="-122"/>
                <a:cs typeface="微软雅黑" panose="020B0503020204020204" charset="-122"/>
              </a:rPr>
              <a:t>的举办，这些国家得以在体育赛场上化解历史恩怨，共同为亚洲的和</a:t>
            </a:r>
            <a:endParaRPr lang="en-US">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solidFill>
                  <a:srgbClr val="FFFFFF"/>
                </a:solidFill>
                <a:latin typeface="微软雅黑" panose="020B0503020204020204" charset="-122"/>
                <a:ea typeface="微软雅黑" panose="020B0503020204020204" charset="-122"/>
                <a:cs typeface="微软雅黑" panose="020B0503020204020204" charset="-122"/>
              </a:rPr>
              <a:t>平与发展贡献力量。</a:t>
            </a:r>
            <a:endParaRPr lang="en-US">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869544" y="1295477"/>
            <a:ext cx="9417017" cy="853250"/>
          </a:xfrm>
          <a:prstGeom prst="rect">
            <a:avLst/>
          </a:prstGeom>
        </p:spPr>
        <p:txBody>
          <a:bodyPr vert="horz" wrap="square" lIns="123825" tIns="123825" rIns="57150" bIns="123825" rtlCol="0" anchor="t" anchorCtr="0">
            <a:spAutoFit/>
          </a:bodyPr>
          <a:lstStyle/>
          <a:p>
            <a:pPr>
              <a:lnSpc>
                <a:spcPct val="150000"/>
              </a:lnSpc>
            </a:pPr>
            <a:r>
              <a:rPr lang="en-US" sz="2015" b="1">
                <a:solidFill>
                  <a:srgbClr val="FFFFFF"/>
                </a:solidFill>
                <a:latin typeface="微软雅黑" panose="020B0503020204020204" charset="-122"/>
                <a:ea typeface="微软雅黑" panose="020B0503020204020204" charset="-122"/>
                <a:cs typeface="微软雅黑" panose="020B0503020204020204" charset="-122"/>
              </a:rPr>
              <a:t>以体育为媒介化解矛盾</a:t>
            </a:r>
            <a:endParaRPr lang="en-US" sz="201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5" name="AutoShape 5"/>
          <p:cNvSpPr/>
          <p:nvPr/>
        </p:nvSpPr>
        <p:spPr>
          <a:xfrm>
            <a:off x="462915" y="3930015"/>
            <a:ext cx="7995285" cy="2438400"/>
          </a:xfrm>
          <a:prstGeom prst="roundRect">
            <a:avLst/>
          </a:prstGeom>
          <a:solidFill>
            <a:schemeClr val="accent1">
              <a:lumMod val="20000"/>
              <a:lumOff val="80000"/>
              <a:alpha val="100000"/>
            </a:schemeClr>
          </a:solidFill>
        </p:spPr>
        <p:style>
          <a:lnRef idx="0">
            <a:schemeClr val="accent1"/>
          </a:lnRef>
          <a:fillRef idx="1">
            <a:schemeClr val="accent1"/>
          </a:fillRef>
          <a:effectRef idx="0">
            <a:schemeClr val="accent1"/>
          </a:effectRef>
          <a:fontRef idx="minor">
            <a:schemeClr val="lt1"/>
          </a:fontRef>
        </p:style>
      </p:sp>
      <p:sp>
        <p:nvSpPr>
          <p:cNvPr id="6" name="TextBox 6"/>
          <p:cNvSpPr txBox="1"/>
          <p:nvPr/>
        </p:nvSpPr>
        <p:spPr>
          <a:xfrm>
            <a:off x="904977" y="4571768"/>
            <a:ext cx="9582150" cy="1909445"/>
          </a:xfrm>
          <a:prstGeom prst="rect">
            <a:avLst/>
          </a:prstGeom>
        </p:spPr>
        <p:txBody>
          <a:bodyPr vert="horz" wrap="square" lIns="123825" tIns="123825" rIns="57150" bIns="123825" rtlCol="0" anchor="t" anchorCtr="0">
            <a:spAutoFit/>
          </a:bodyPr>
          <a:lstStyle/>
          <a:p>
            <a:pPr>
              <a:lnSpc>
                <a:spcPct val="150000"/>
              </a:lnSpc>
            </a:pPr>
            <a:r>
              <a:rPr lang="en-US">
                <a:solidFill>
                  <a:schemeClr val="accent1">
                    <a:lumMod val="50000"/>
                  </a:schemeClr>
                </a:solidFill>
                <a:latin typeface="微软雅黑" panose="020B0503020204020204" charset="-122"/>
                <a:ea typeface="微软雅黑" panose="020B0503020204020204" charset="-122"/>
                <a:cs typeface="微软雅黑" panose="020B0503020204020204" charset="-122"/>
              </a:rPr>
              <a:t>亚运会与亚残运会的举办，不仅促进了亚洲各国政府间的交流与合作，</a:t>
            </a:r>
            <a:endParaRPr lang="en-US">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solidFill>
                  <a:schemeClr val="accent1">
                    <a:lumMod val="50000"/>
                  </a:schemeClr>
                </a:solidFill>
                <a:latin typeface="微软雅黑" panose="020B0503020204020204" charset="-122"/>
                <a:ea typeface="微软雅黑" panose="020B0503020204020204" charset="-122"/>
                <a:cs typeface="微软雅黑" panose="020B0503020204020204" charset="-122"/>
              </a:rPr>
              <a:t>也拉近了各国人民之间的距离。赛场上，运动员们奋力拼搏、团结协</a:t>
            </a:r>
            <a:endParaRPr lang="en-US">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solidFill>
                  <a:schemeClr val="accent1">
                    <a:lumMod val="50000"/>
                  </a:schemeClr>
                </a:solidFill>
                <a:latin typeface="微软雅黑" panose="020B0503020204020204" charset="-122"/>
                <a:ea typeface="微软雅黑" panose="020B0503020204020204" charset="-122"/>
                <a:cs typeface="微软雅黑" panose="020B0503020204020204" charset="-122"/>
              </a:rPr>
              <a:t>作；赛场下，观众们欢声笑语、交流互动，共同谱写了亚洲和平与友谊</a:t>
            </a:r>
            <a:endParaRPr lang="en-US">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solidFill>
                  <a:schemeClr val="accent1">
                    <a:lumMod val="50000"/>
                  </a:schemeClr>
                </a:solidFill>
                <a:latin typeface="微软雅黑" panose="020B0503020204020204" charset="-122"/>
                <a:ea typeface="微软雅黑" panose="020B0503020204020204" charset="-122"/>
                <a:cs typeface="微软雅黑" panose="020B0503020204020204" charset="-122"/>
              </a:rPr>
              <a:t>的新篇章。</a:t>
            </a:r>
            <a:endParaRPr lang="en-US">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840842" y="3920948"/>
            <a:ext cx="9677400" cy="723900"/>
          </a:xfrm>
          <a:prstGeom prst="rect">
            <a:avLst/>
          </a:prstGeom>
        </p:spPr>
        <p:txBody>
          <a:bodyPr vert="horz" wrap="square" lIns="123825" tIns="123825" rIns="57150" bIns="123825" rtlCol="0" anchor="t" anchorCtr="0">
            <a:spAutoFit/>
          </a:bodyPr>
          <a:lstStyle/>
          <a:p>
            <a:pPr>
              <a:lnSpc>
                <a:spcPct val="150000"/>
              </a:lnSpc>
            </a:pPr>
            <a:r>
              <a:rPr lang="en-US" sz="2015" b="1">
                <a:solidFill>
                  <a:schemeClr val="accent1"/>
                </a:solidFill>
                <a:latin typeface="微软雅黑" panose="020B0503020204020204" charset="-122"/>
                <a:ea typeface="微软雅黑" panose="020B0503020204020204" charset="-122"/>
                <a:cs typeface="微软雅黑" panose="020B0503020204020204" charset="-122"/>
              </a:rPr>
              <a:t>以体育促进民间交流</a:t>
            </a:r>
            <a:endParaRPr lang="en-US" sz="2015" b="1">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8" name="Connector 8"/>
          <p:cNvCxnSpPr/>
          <p:nvPr/>
        </p:nvCxnSpPr>
        <p:spPr>
          <a:xfrm flipV="1">
            <a:off x="462739" y="4645303"/>
            <a:ext cx="7995285" cy="48895"/>
          </a:xfrm>
          <a:prstGeom prst="line">
            <a:avLst/>
          </a:prstGeom>
          <a:ln w="9525">
            <a:solidFill>
              <a:schemeClr val="accent1"/>
            </a:solidFill>
            <a:prstDash val="solid"/>
            <a:headEnd type="oval"/>
          </a:ln>
        </p:spPr>
        <p:style>
          <a:lnRef idx="0">
            <a:schemeClr val="accent1"/>
          </a:lnRef>
          <a:fillRef idx="1">
            <a:schemeClr val="accent1"/>
          </a:fillRef>
          <a:effectRef idx="0">
            <a:schemeClr val="accent1"/>
          </a:effectRef>
          <a:fontRef idx="minor">
            <a:schemeClr val="lt1"/>
          </a:fontRef>
        </p:style>
      </p:cxnSp>
      <p:cxnSp>
        <p:nvCxnSpPr>
          <p:cNvPr id="9" name="Connector 9"/>
          <p:cNvCxnSpPr/>
          <p:nvPr/>
        </p:nvCxnSpPr>
        <p:spPr>
          <a:xfrm>
            <a:off x="539038" y="2057676"/>
            <a:ext cx="7882890" cy="0"/>
          </a:xfrm>
          <a:prstGeom prst="line">
            <a:avLst/>
          </a:prstGeom>
          <a:ln w="9525">
            <a:solidFill>
              <a:schemeClr val="accent1">
                <a:lumMod val="20000"/>
                <a:lumOff val="80000"/>
              </a:schemeClr>
            </a:solidFill>
            <a:prstDash val="solid"/>
            <a:headEnd type="oval"/>
          </a:ln>
        </p:spPr>
        <p:style>
          <a:lnRef idx="0">
            <a:schemeClr val="accent1"/>
          </a:lnRef>
          <a:fillRef idx="1">
            <a:schemeClr val="accent1"/>
          </a:fillRef>
          <a:effectRef idx="0">
            <a:schemeClr val="accent1"/>
          </a:effectRef>
          <a:fontRef idx="minor">
            <a:schemeClr val="lt1"/>
          </a:fontRef>
        </p:style>
      </p:cxnSp>
      <p:grpSp>
        <p:nvGrpSpPr>
          <p:cNvPr id="10" name="Group 10"/>
          <p:cNvGrpSpPr/>
          <p:nvPr/>
        </p:nvGrpSpPr>
        <p:grpSpPr>
          <a:xfrm>
            <a:off x="454963" y="93878"/>
            <a:ext cx="10641129" cy="763905"/>
            <a:chOff x="454963" y="93878"/>
            <a:chExt cx="10641129" cy="763905"/>
          </a:xfrm>
        </p:grpSpPr>
        <p:sp>
          <p:nvSpPr>
            <p:cNvPr id="11" name="AutoShape 11"/>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1" name="TextBox 31"/>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以体育促和平</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pic>
        <p:nvPicPr>
          <p:cNvPr id="32" name="图片 31" descr="2bebbfbbbc65c796b46edc9c575a321"/>
          <p:cNvPicPr>
            <a:picLocks noChangeAspect="1"/>
          </p:cNvPicPr>
          <p:nvPr/>
        </p:nvPicPr>
        <p:blipFill>
          <a:blip r:embed="rId2"/>
          <a:stretch>
            <a:fillRect/>
          </a:stretch>
        </p:blipFill>
        <p:spPr>
          <a:xfrm>
            <a:off x="8560435" y="2148840"/>
            <a:ext cx="3446145" cy="30283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238315" y="1654104"/>
            <a:ext cx="1715371" cy="1710856"/>
          </a:xfrm>
          <a:prstGeom prst="ellipse">
            <a:avLst/>
          </a:prstGeom>
          <a:solidFill>
            <a:srgbClr val="42656C">
              <a:alpha val="100000"/>
            </a:srgbClr>
          </a:solidFill>
        </p:spPr>
      </p:sp>
      <p:sp>
        <p:nvSpPr>
          <p:cNvPr id="3" name="TextBox 3"/>
          <p:cNvSpPr txBox="1"/>
          <p:nvPr/>
        </p:nvSpPr>
        <p:spPr>
          <a:xfrm>
            <a:off x="5262869" y="1841925"/>
            <a:ext cx="1666262" cy="1335214"/>
          </a:xfrm>
          <a:prstGeom prst="rect">
            <a:avLst/>
          </a:prstGeom>
          <a:noFill/>
        </p:spPr>
        <p:txBody>
          <a:bodyPr vert="horz" wrap="square" lIns="91440" tIns="45720" rIns="91440" bIns="45720" rtlCol="0" anchor="ctr" anchorCtr="1">
            <a:normAutofit/>
          </a:bodyPr>
          <a:lstStyle/>
          <a:p>
            <a:pPr algn="ctr">
              <a:lnSpc>
                <a:spcPct val="100000"/>
              </a:lnSpc>
            </a:pPr>
            <a:r>
              <a:rPr lang="en-US" sz="7575" b="1">
                <a:solidFill>
                  <a:schemeClr val="lt1"/>
                </a:solidFill>
                <a:latin typeface="微软雅黑" panose="020B0503020204020204" charset="-122"/>
                <a:ea typeface="微软雅黑" panose="020B0503020204020204" charset="-122"/>
                <a:cs typeface="微软雅黑" panose="020B0503020204020204" charset="-122"/>
              </a:rPr>
              <a:t>02</a:t>
            </a:r>
            <a:endParaRPr lang="en-US" sz="7575" b="1">
              <a:solidFill>
                <a:schemeClr val="lt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62201" y="3647100"/>
            <a:ext cx="11309760" cy="2285740"/>
          </a:xfrm>
          <a:prstGeom prst="rect">
            <a:avLst/>
          </a:prstGeom>
        </p:spPr>
        <p:txBody>
          <a:bodyPr vert="horz" wrap="square" lIns="91440" tIns="45720" rIns="91440" bIns="45720" rtlCol="0" anchor="t" anchorCtr="1">
            <a:normAutofit/>
          </a:bodyPr>
          <a:lstStyle/>
          <a:p>
            <a:pPr>
              <a:lnSpc>
                <a:spcPct val="120000"/>
              </a:lnSpc>
              <a:spcBef>
                <a:spcPts val="375"/>
              </a:spcBef>
            </a:pPr>
            <a:r>
              <a:rPr lang="en-US" sz="4500" b="1">
                <a:solidFill>
                  <a:srgbClr val="42656C"/>
                </a:solidFill>
                <a:latin typeface="微软雅黑" panose="020B0503020204020204" charset="-122"/>
                <a:ea typeface="微软雅黑" panose="020B0503020204020204" charset="-122"/>
                <a:cs typeface="微软雅黑" panose="020B0503020204020204" charset="-122"/>
              </a:rPr>
              <a:t>以体育促团结</a:t>
            </a:r>
            <a:endParaRPr lang="en-US" sz="4500" b="1">
              <a:solidFill>
                <a:srgbClr val="42656C"/>
              </a:solidFill>
              <a:latin typeface="微软雅黑" panose="020B0503020204020204" charset="-122"/>
              <a:ea typeface="微软雅黑" panose="020B0503020204020204" charset="-122"/>
              <a:cs typeface="微软雅黑" panose="020B0503020204020204" charset="-122"/>
            </a:endParaRPr>
          </a:p>
        </p:txBody>
      </p:sp>
      <p:pic>
        <p:nvPicPr>
          <p:cNvPr id="5" name="Picture 5"/>
          <p:cNvPicPr>
            <a:picLocks noChangeAspect="1"/>
          </p:cNvPicPr>
          <p:nvPr/>
        </p:nvPicPr>
        <p:blipFill>
          <a:blip r:embed="rId2"/>
          <a:srcRect l="80000" r="4500" b="14923"/>
          <a:stretch>
            <a:fillRect/>
          </a:stretch>
        </p:blipFill>
        <p:spPr>
          <a:xfrm>
            <a:off x="9631680" y="0"/>
            <a:ext cx="2240281" cy="41628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574882" y="1165346"/>
            <a:ext cx="5016408" cy="5733525"/>
          </a:xfrm>
          <a:prstGeom prst="parallelogram">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pic>
        <p:nvPicPr>
          <p:cNvPr id="3" name="Picture 3"/>
          <p:cNvPicPr>
            <a:picLocks noChangeAspect="1"/>
          </p:cNvPicPr>
          <p:nvPr/>
        </p:nvPicPr>
        <p:blipFill>
          <a:blip r:embed="rId2">
            <a:alphaModFix amt="70000"/>
          </a:blip>
          <a:srcRect l="25000" r="25000"/>
          <a:stretch>
            <a:fillRect/>
          </a:stretch>
        </p:blipFill>
        <p:spPr>
          <a:xfrm>
            <a:off x="161995" y="1165346"/>
            <a:ext cx="4300144" cy="5733525"/>
          </a:xfrm>
          <a:prstGeom prst="parallelogram">
            <a:avLst/>
          </a:prstGeom>
        </p:spPr>
      </p:pic>
      <p:sp>
        <p:nvSpPr>
          <p:cNvPr id="4" name="TextBox 4"/>
          <p:cNvSpPr txBox="1"/>
          <p:nvPr/>
        </p:nvSpPr>
        <p:spPr>
          <a:xfrm>
            <a:off x="5272221" y="1165346"/>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弘扬体育精神</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5" name="AutoShape 5"/>
          <p:cNvSpPr/>
          <p:nvPr/>
        </p:nvSpPr>
        <p:spPr>
          <a:xfrm>
            <a:off x="3908867" y="1360418"/>
            <a:ext cx="701468" cy="550104"/>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6" name="AutoShape 6"/>
          <p:cNvSpPr/>
          <p:nvPr/>
        </p:nvSpPr>
        <p:spPr>
          <a:xfrm>
            <a:off x="4351619" y="1360418"/>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7" name="AutoShape 7"/>
          <p:cNvSpPr/>
          <p:nvPr/>
        </p:nvSpPr>
        <p:spPr>
          <a:xfrm>
            <a:off x="3633815" y="1360418"/>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8" name="TextBox 8"/>
          <p:cNvSpPr txBox="1"/>
          <p:nvPr/>
        </p:nvSpPr>
        <p:spPr>
          <a:xfrm>
            <a:off x="3810637" y="1233134"/>
            <a:ext cx="799698"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01</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5272221" y="1692114"/>
            <a:ext cx="6124237" cy="1355090"/>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亚运会与亚残运会作为亚洲最高级别的体育赛事，通过运动员的拼搏精神和比赛结果，弘扬了体育精神，激发了各民族的爱国情感和民族自豪感。</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4832636" y="2904135"/>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促进文化交流</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AutoShape 11"/>
          <p:cNvSpPr/>
          <p:nvPr/>
        </p:nvSpPr>
        <p:spPr>
          <a:xfrm>
            <a:off x="3469283" y="3099207"/>
            <a:ext cx="701468" cy="550104"/>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2" name="AutoShape 12"/>
          <p:cNvSpPr/>
          <p:nvPr/>
        </p:nvSpPr>
        <p:spPr>
          <a:xfrm>
            <a:off x="3912035" y="3099207"/>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3" name="AutoShape 13"/>
          <p:cNvSpPr/>
          <p:nvPr/>
        </p:nvSpPr>
        <p:spPr>
          <a:xfrm>
            <a:off x="3194231" y="3099207"/>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4" name="TextBox 14"/>
          <p:cNvSpPr txBox="1"/>
          <p:nvPr/>
        </p:nvSpPr>
        <p:spPr>
          <a:xfrm>
            <a:off x="3249042" y="2971923"/>
            <a:ext cx="1102577"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02</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4832636" y="3430903"/>
            <a:ext cx="6124237" cy="1355090"/>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亚运会与亚残运会不仅是一场体育盛宴，更是一次文化交流的盛会。来自不同国家和地区的运动员、教练员、裁判员等人员汇聚一堂，促进了不同民族之间的文化交流与融合。</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6" name="TextBox 16"/>
          <p:cNvSpPr txBox="1"/>
          <p:nvPr/>
        </p:nvSpPr>
        <p:spPr>
          <a:xfrm>
            <a:off x="4431562" y="4642924"/>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强化民族认同</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7" name="AutoShape 17"/>
          <p:cNvSpPr/>
          <p:nvPr/>
        </p:nvSpPr>
        <p:spPr>
          <a:xfrm>
            <a:off x="3068208" y="4837996"/>
            <a:ext cx="701468" cy="550104"/>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8" name="AutoShape 18"/>
          <p:cNvSpPr/>
          <p:nvPr/>
        </p:nvSpPr>
        <p:spPr>
          <a:xfrm>
            <a:off x="3510960" y="4837996"/>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9" name="AutoShape 19"/>
          <p:cNvSpPr/>
          <p:nvPr/>
        </p:nvSpPr>
        <p:spPr>
          <a:xfrm>
            <a:off x="2793156" y="4837996"/>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20" name="TextBox 20"/>
          <p:cNvSpPr txBox="1"/>
          <p:nvPr/>
        </p:nvSpPr>
        <p:spPr>
          <a:xfrm>
            <a:off x="2878500" y="4710712"/>
            <a:ext cx="1115711"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03</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1" name="TextBox 21"/>
          <p:cNvSpPr txBox="1"/>
          <p:nvPr/>
        </p:nvSpPr>
        <p:spPr>
          <a:xfrm>
            <a:off x="4431562" y="5169692"/>
            <a:ext cx="6124237" cy="986155"/>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亚运会与亚残运会的举办，使得各民族在共同关注体育赛事的过程中，增强了彼此之间的认同感和归属感，进而促进了民族团结。</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grpSp>
        <p:nvGrpSpPr>
          <p:cNvPr id="22" name="Group 22"/>
          <p:cNvGrpSpPr/>
          <p:nvPr/>
        </p:nvGrpSpPr>
        <p:grpSpPr>
          <a:xfrm>
            <a:off x="454963" y="93878"/>
            <a:ext cx="10641129" cy="763905"/>
            <a:chOff x="454963" y="93878"/>
            <a:chExt cx="10641129" cy="76390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以体育促团结</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cxnSp>
        <p:nvCxnSpPr>
          <p:cNvPr id="2" name="Connector 2"/>
          <p:cNvCxnSpPr/>
          <p:nvPr/>
        </p:nvCxnSpPr>
        <p:spPr>
          <a:xfrm>
            <a:off x="1209188" y="1082466"/>
            <a:ext cx="0" cy="5775534"/>
          </a:xfrm>
          <a:prstGeom prst="line">
            <a:avLst/>
          </a:prstGeom>
          <a:ln w="19050">
            <a:solidFill>
              <a:schemeClr val="accent1"/>
            </a:solidFill>
            <a:prstDash val="solid"/>
            <a:headEnd type="oval"/>
          </a:ln>
        </p:spPr>
        <p:style>
          <a:lnRef idx="0">
            <a:schemeClr val="accent1"/>
          </a:lnRef>
          <a:fillRef idx="1">
            <a:schemeClr val="accent1"/>
          </a:fillRef>
          <a:effectRef idx="0">
            <a:schemeClr val="accent1"/>
          </a:effectRef>
          <a:fontRef idx="minor">
            <a:schemeClr val="lt1"/>
          </a:fontRef>
        </p:style>
      </p:cxnSp>
      <p:sp>
        <p:nvSpPr>
          <p:cNvPr id="3" name="AutoShape 3"/>
          <p:cNvSpPr/>
          <p:nvPr/>
        </p:nvSpPr>
        <p:spPr>
          <a:xfrm>
            <a:off x="873196" y="1332346"/>
            <a:ext cx="669478" cy="669478"/>
          </a:xfrm>
          <a:prstGeom prst="ellipse">
            <a:avLst/>
          </a:prstGeom>
          <a:solidFill>
            <a:schemeClr val="accent2">
              <a:alpha val="42000"/>
            </a:schemeClr>
          </a:solidFill>
        </p:spPr>
        <p:style>
          <a:lnRef idx="0">
            <a:schemeClr val="accent2"/>
          </a:lnRef>
          <a:fillRef idx="1">
            <a:schemeClr val="accent2"/>
          </a:fillRef>
          <a:effectRef idx="0">
            <a:schemeClr val="accent2"/>
          </a:effectRef>
          <a:fontRef idx="minor">
            <a:schemeClr val="lt1"/>
          </a:fontRef>
        </p:style>
      </p:sp>
      <p:sp>
        <p:nvSpPr>
          <p:cNvPr id="4" name="AutoShape 4"/>
          <p:cNvSpPr/>
          <p:nvPr/>
        </p:nvSpPr>
        <p:spPr>
          <a:xfrm>
            <a:off x="988282" y="1447432"/>
            <a:ext cx="439305" cy="439305"/>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AutoShape 5"/>
          <p:cNvSpPr/>
          <p:nvPr/>
        </p:nvSpPr>
        <p:spPr>
          <a:xfrm>
            <a:off x="1818347" y="1434020"/>
            <a:ext cx="7116867" cy="499163"/>
          </a:xfrm>
          <a:prstGeom prst="round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6" name="AutoShape 6"/>
          <p:cNvSpPr/>
          <p:nvPr/>
        </p:nvSpPr>
        <p:spPr>
          <a:xfrm rot="-5400000">
            <a:off x="1638496" y="1561797"/>
            <a:ext cx="214376" cy="243609"/>
          </a:xfrm>
          <a:prstGeom prst="triangl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7" name="AutoShape 7"/>
          <p:cNvSpPr/>
          <p:nvPr/>
        </p:nvSpPr>
        <p:spPr>
          <a:xfrm>
            <a:off x="1818347" y="2795806"/>
            <a:ext cx="7116867" cy="499163"/>
          </a:xfrm>
          <a:prstGeom prst="round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8" name="AutoShape 8"/>
          <p:cNvSpPr/>
          <p:nvPr/>
        </p:nvSpPr>
        <p:spPr>
          <a:xfrm rot="-5400000">
            <a:off x="1638496" y="2923582"/>
            <a:ext cx="214376" cy="243609"/>
          </a:xfrm>
          <a:prstGeom prst="triangl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9" name="AutoShape 9"/>
          <p:cNvSpPr/>
          <p:nvPr/>
        </p:nvSpPr>
        <p:spPr>
          <a:xfrm>
            <a:off x="1818347" y="4157591"/>
            <a:ext cx="7116867" cy="499163"/>
          </a:xfrm>
          <a:prstGeom prst="round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0" name="AutoShape 10"/>
          <p:cNvSpPr/>
          <p:nvPr/>
        </p:nvSpPr>
        <p:spPr>
          <a:xfrm rot="-5400000">
            <a:off x="1638496" y="4285368"/>
            <a:ext cx="214376" cy="243609"/>
          </a:xfrm>
          <a:prstGeom prst="triangl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1" name="TextBox 11"/>
          <p:cNvSpPr txBox="1"/>
          <p:nvPr/>
        </p:nvSpPr>
        <p:spPr>
          <a:xfrm>
            <a:off x="1989612" y="1371921"/>
            <a:ext cx="5539987" cy="618490"/>
          </a:xfrm>
          <a:prstGeom prst="rect">
            <a:avLst/>
          </a:prstGeom>
        </p:spPr>
        <p:txBody>
          <a:bodyPr vert="horz" wrap="square" lIns="123825" tIns="123825" rIns="57150" bIns="123825" rtlCol="0" anchor="ctr" anchorCtr="0">
            <a:spAutoFit/>
          </a:bodyPr>
          <a:lstStyle/>
          <a:p>
            <a:pPr>
              <a:lnSpc>
                <a:spcPct val="150000"/>
              </a:lnSpc>
            </a:pPr>
            <a:r>
              <a:rPr lang="en-US" sz="1605" b="1">
                <a:solidFill>
                  <a:srgbClr val="FFFFFF"/>
                </a:solidFill>
                <a:latin typeface="微软雅黑" panose="020B0503020204020204" charset="-122"/>
                <a:ea typeface="微软雅黑" panose="020B0503020204020204" charset="-122"/>
                <a:cs typeface="微软雅黑" panose="020B0503020204020204" charset="-122"/>
              </a:rPr>
              <a:t>展示多元文化</a:t>
            </a:r>
            <a:endParaRPr lang="en-US" sz="160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1817883" y="1859996"/>
            <a:ext cx="6948672" cy="986155"/>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杭州亚运会与亚残运会将展示亚洲各国和地区的多元文化，包括民族服饰、民族歌舞、民族体育等，这将有助于促进国内各民族之间的了解和尊重。</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2005430" y="2736413"/>
            <a:ext cx="5539987" cy="618490"/>
          </a:xfrm>
          <a:prstGeom prst="rect">
            <a:avLst/>
          </a:prstGeom>
        </p:spPr>
        <p:txBody>
          <a:bodyPr vert="horz" wrap="square" lIns="123825" tIns="123825" rIns="57150" bIns="123825" rtlCol="0" anchor="ctr" anchorCtr="0">
            <a:spAutoFit/>
          </a:bodyPr>
          <a:lstStyle/>
          <a:p>
            <a:pPr>
              <a:lnSpc>
                <a:spcPct val="150000"/>
              </a:lnSpc>
            </a:pPr>
            <a:r>
              <a:rPr lang="en-US" sz="1605" b="1">
                <a:solidFill>
                  <a:srgbClr val="FFFFFF"/>
                </a:solidFill>
                <a:latin typeface="微软雅黑" panose="020B0503020204020204" charset="-122"/>
                <a:ea typeface="微软雅黑" panose="020B0503020204020204" charset="-122"/>
                <a:cs typeface="微软雅黑" panose="020B0503020204020204" charset="-122"/>
              </a:rPr>
              <a:t>促进民族交流</a:t>
            </a:r>
            <a:endParaRPr lang="en-US" sz="160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1867393" y="3198703"/>
            <a:ext cx="6926543" cy="986155"/>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亚运会与亚残运会的举办将吸引来自全国各地的观众和游客前来观赛和旅游，这将为国内各民族之间的交流提供更多的机会和平台。</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2033756" y="4103278"/>
            <a:ext cx="5539987" cy="618490"/>
          </a:xfrm>
          <a:prstGeom prst="rect">
            <a:avLst/>
          </a:prstGeom>
        </p:spPr>
        <p:txBody>
          <a:bodyPr vert="horz" wrap="square" lIns="123825" tIns="123825" rIns="57150" bIns="123825" rtlCol="0" anchor="ctr" anchorCtr="0">
            <a:spAutoFit/>
          </a:bodyPr>
          <a:lstStyle/>
          <a:p>
            <a:pPr>
              <a:lnSpc>
                <a:spcPct val="150000"/>
              </a:lnSpc>
            </a:pPr>
            <a:r>
              <a:rPr lang="en-US" sz="1605" b="1">
                <a:solidFill>
                  <a:srgbClr val="FFFFFF"/>
                </a:solidFill>
                <a:latin typeface="微软雅黑" panose="020B0503020204020204" charset="-122"/>
                <a:ea typeface="微软雅黑" panose="020B0503020204020204" charset="-122"/>
                <a:cs typeface="微软雅黑" panose="020B0503020204020204" charset="-122"/>
              </a:rPr>
              <a:t>激发民族自豪感</a:t>
            </a:r>
            <a:endParaRPr lang="en-US" sz="160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6" name="TextBox 16"/>
          <p:cNvSpPr txBox="1"/>
          <p:nvPr/>
        </p:nvSpPr>
        <p:spPr>
          <a:xfrm>
            <a:off x="1926052" y="4552341"/>
            <a:ext cx="6904413" cy="986155"/>
          </a:xfrm>
          <a:prstGeom prst="rect">
            <a:avLst/>
          </a:prstGeom>
        </p:spPr>
        <p:txBody>
          <a:bodyPr vert="horz" wrap="square" lIns="123825" tIns="123825" rIns="57150" bIns="123825" rtlCol="0" anchor="t" anchorCtr="0">
            <a:spAutoFit/>
          </a:bodyPr>
          <a:lstStyle/>
          <a:p>
            <a:pPr>
              <a:lnSpc>
                <a:spcPct val="150000"/>
              </a:lnSpc>
            </a:pPr>
            <a:r>
              <a:rPr lang="en-US" sz="1600">
                <a:solidFill>
                  <a:schemeClr val="dk1"/>
                </a:solidFill>
                <a:latin typeface="微软雅黑" panose="020B0503020204020204" charset="-122"/>
                <a:ea typeface="微软雅黑" panose="020B0503020204020204" charset="-122"/>
                <a:cs typeface="微软雅黑" panose="020B0503020204020204" charset="-122"/>
              </a:rPr>
              <a:t>亚运会与亚残运会上，中国运动员的优异表现和成绩将激发全国各族人民的民族自豪感和自信心，进而促进国内各民族的团结和融合。</a:t>
            </a:r>
            <a:endParaRPr lang="en-US" sz="16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7" name="AutoShape 17"/>
          <p:cNvSpPr/>
          <p:nvPr/>
        </p:nvSpPr>
        <p:spPr>
          <a:xfrm>
            <a:off x="873196" y="2743477"/>
            <a:ext cx="669478" cy="669478"/>
          </a:xfrm>
          <a:prstGeom prst="ellipse">
            <a:avLst/>
          </a:prstGeom>
          <a:solidFill>
            <a:schemeClr val="accent2">
              <a:alpha val="42000"/>
            </a:schemeClr>
          </a:solidFill>
        </p:spPr>
        <p:style>
          <a:lnRef idx="0">
            <a:schemeClr val="accent2"/>
          </a:lnRef>
          <a:fillRef idx="1">
            <a:schemeClr val="accent2"/>
          </a:fillRef>
          <a:effectRef idx="0">
            <a:schemeClr val="accent2"/>
          </a:effectRef>
          <a:fontRef idx="minor">
            <a:schemeClr val="lt1"/>
          </a:fontRef>
        </p:style>
      </p:sp>
      <p:sp>
        <p:nvSpPr>
          <p:cNvPr id="18" name="AutoShape 18"/>
          <p:cNvSpPr/>
          <p:nvPr/>
        </p:nvSpPr>
        <p:spPr>
          <a:xfrm>
            <a:off x="988282" y="2845863"/>
            <a:ext cx="439305" cy="439305"/>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869386" y="4052317"/>
            <a:ext cx="669478" cy="669478"/>
          </a:xfrm>
          <a:prstGeom prst="ellipse">
            <a:avLst/>
          </a:prstGeom>
          <a:solidFill>
            <a:schemeClr val="accent2">
              <a:alpha val="42000"/>
            </a:schemeClr>
          </a:solidFill>
        </p:spPr>
        <p:style>
          <a:lnRef idx="0">
            <a:schemeClr val="accent2"/>
          </a:lnRef>
          <a:fillRef idx="1">
            <a:schemeClr val="accent2"/>
          </a:fillRef>
          <a:effectRef idx="0">
            <a:schemeClr val="accent2"/>
          </a:effectRef>
          <a:fontRef idx="minor">
            <a:schemeClr val="lt1"/>
          </a:fontRef>
        </p:style>
      </p:sp>
      <p:sp>
        <p:nvSpPr>
          <p:cNvPr id="20" name="AutoShape 20"/>
          <p:cNvSpPr/>
          <p:nvPr/>
        </p:nvSpPr>
        <p:spPr>
          <a:xfrm>
            <a:off x="990822" y="4157243"/>
            <a:ext cx="439305" cy="439305"/>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21" name="Group 21"/>
          <p:cNvGrpSpPr/>
          <p:nvPr/>
        </p:nvGrpSpPr>
        <p:grpSpPr>
          <a:xfrm>
            <a:off x="454963" y="93878"/>
            <a:ext cx="10641129" cy="763905"/>
            <a:chOff x="454963" y="93878"/>
            <a:chExt cx="10641129" cy="763905"/>
          </a:xfrm>
        </p:grpSpPr>
        <p:sp>
          <p:nvSpPr>
            <p:cNvPr id="22" name="AutoShape 2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2" name="TextBox 42"/>
            <p:cNvSpPr txBox="1"/>
            <p:nvPr/>
          </p:nvSpPr>
          <p:spPr>
            <a:xfrm>
              <a:off x="1094842" y="93878"/>
              <a:ext cx="10001250" cy="763905"/>
            </a:xfrm>
            <a:prstGeom prst="rect">
              <a:avLst/>
            </a:prstGeom>
          </p:spPr>
          <p:txBody>
            <a:bodyPr vert="horz" wrap="square" lIns="123825" tIns="123825" rIns="57150" bIns="123825" rtlCol="0" anchor="t" anchorCtr="0">
              <a:spAutoFit/>
            </a:bodyPr>
            <a:lstStyle/>
            <a:p>
              <a:pPr>
                <a:lnSpc>
                  <a:spcPct val="140000"/>
                </a:lnSpc>
              </a:pPr>
              <a:r>
                <a:rPr lang="zh-CN" altLang="en-US" sz="2400" b="1">
                  <a:solidFill>
                    <a:schemeClr val="accent1"/>
                  </a:solidFill>
                  <a:latin typeface="微软雅黑" panose="020B0503020204020204" charset="-122"/>
                  <a:ea typeface="微软雅黑" panose="020B0503020204020204" charset="-122"/>
                  <a:cs typeface="微软雅黑" panose="020B0503020204020204" charset="-122"/>
                </a:rPr>
                <a:t>以体育促团结</a:t>
              </a:r>
              <a:endParaRPr lang="zh-CN" alt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grpSp>
      <p:pic>
        <p:nvPicPr>
          <p:cNvPr id="43" name="图片 42" descr="e36ef3da06e5b27d385102953f92c4f"/>
          <p:cNvPicPr>
            <a:picLocks noChangeAspect="1"/>
          </p:cNvPicPr>
          <p:nvPr/>
        </p:nvPicPr>
        <p:blipFill>
          <a:blip r:embed="rId2"/>
          <a:stretch>
            <a:fillRect/>
          </a:stretch>
        </p:blipFill>
        <p:spPr>
          <a:xfrm>
            <a:off x="9067800" y="2001520"/>
            <a:ext cx="2842895" cy="289623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commondata" val="eyJoZGlkIjoiMDAwYTRkYTM2MGNlMDIyZWZmZGQ5ODEwZDY4MmQyOTIifQ=="/>
  <p:tag name="KSO_WPP_MARK_KEY" val="d8ec939f-eb16-4e17-b1f6-deecf2bb4224"/>
</p:tagLst>
</file>

<file path=ppt/theme/theme1.xml><?xml version="1.0" encoding="utf-8"?>
<a:theme xmlns:a="http://schemas.openxmlformats.org/drawingml/2006/main" name="Office Theme">
  <a:themeElements>
    <a:clrScheme name="Office">
      <a:dk1>
        <a:srgbClr val="000000"/>
      </a:dk1>
      <a:lt1>
        <a:srgbClr val="EFFFFD"/>
      </a:lt1>
      <a:dk2>
        <a:srgbClr val="003C35"/>
      </a:dk2>
      <a:lt2>
        <a:srgbClr val="FFFFFF"/>
      </a:lt2>
      <a:accent1>
        <a:srgbClr val="00A5B2"/>
      </a:accent1>
      <a:accent2>
        <a:srgbClr val="52C6B8"/>
      </a:accent2>
      <a:accent3>
        <a:srgbClr val="00657D"/>
      </a:accent3>
      <a:accent4>
        <a:srgbClr val="58C19B"/>
      </a:accent4>
      <a:accent5>
        <a:srgbClr val="6DD690"/>
      </a:accent5>
      <a:accent6>
        <a:srgbClr val="9CCAF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3262</Words>
  <Application>WPS 演示</Application>
  <PresentationFormat>On-screen Show (4:3)</PresentationFormat>
  <Paragraphs>225</Paragraphs>
  <Slides>23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Arial</vt:lpstr>
      <vt:lpstr>宋体</vt:lpstr>
      <vt:lpstr>Wingdings</vt:lpstr>
      <vt:lpstr>微软雅黑</vt:lpstr>
      <vt:lpstr>Arial</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黄红洲</cp:lastModifiedBy>
  <cp:revision>21</cp:revision>
  <dcterms:created xsi:type="dcterms:W3CDTF">2006-08-16T00:00:00Z</dcterms:created>
  <dcterms:modified xsi:type="dcterms:W3CDTF">2025-09-10T12:24:22Z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29737D09A8CC429081CFCD46463DED6D</vt:lpwstr>
  </property>
  <property fmtid="{D5CDD505-2E9C-101B-9397-08002B2CF9AE}" pid="3" name="KSOProductBuildVer">
    <vt:lpwstr>2052-12.1.0.21915</vt:lpwstr>
  </property>
</Properties>
</file>